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294" r:id="rId4"/>
    <p:sldId id="296" r:id="rId5"/>
    <p:sldId id="298" r:id="rId6"/>
    <p:sldId id="30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nneth Åhlund1" userId="72ae35a2297ccd70" providerId="LiveId" clId="{F7BD050A-90E6-4209-9050-99E4524394B9}"/>
    <pc:docChg chg="modSld">
      <pc:chgData name="Cenneth Åhlund1" userId="72ae35a2297ccd70" providerId="LiveId" clId="{F7BD050A-90E6-4209-9050-99E4524394B9}" dt="2023-03-30T19:20:55.514" v="5" actId="6549"/>
      <pc:docMkLst>
        <pc:docMk/>
      </pc:docMkLst>
      <pc:sldChg chg="modSp mod">
        <pc:chgData name="Cenneth Åhlund1" userId="72ae35a2297ccd70" providerId="LiveId" clId="{F7BD050A-90E6-4209-9050-99E4524394B9}" dt="2023-03-30T19:20:55.514" v="5" actId="6549"/>
        <pc:sldMkLst>
          <pc:docMk/>
          <pc:sldMk cId="2167278840" sldId="298"/>
        </pc:sldMkLst>
        <pc:spChg chg="mod">
          <ac:chgData name="Cenneth Åhlund1" userId="72ae35a2297ccd70" providerId="LiveId" clId="{F7BD050A-90E6-4209-9050-99E4524394B9}" dt="2023-03-30T19:20:55.514" v="5" actId="6549"/>
          <ac:spMkLst>
            <pc:docMk/>
            <pc:sldMk cId="2167278840" sldId="298"/>
            <ac:spMk id="12" creationId="{E4BF6188-CE46-4CB3-B7E5-AE8D24B8D39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C3255-1D6F-48F0-AE91-4EC884FE94B9}" type="datetimeFigureOut">
              <a:rPr lang="sv-SE" smtClean="0"/>
              <a:t>2023-03-30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C84F3-352B-4369-921F-53A272CC269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358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FC14AC-A0E8-4D68-A989-A14B00A56E5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336840"/>
            <a:ext cx="12192000" cy="1869375"/>
          </a:xfrm>
        </p:spPr>
        <p:txBody>
          <a:bodyPr anchor="b"/>
          <a:lstStyle>
            <a:lvl1pPr algn="ctr">
              <a:lnSpc>
                <a:spcPct val="100000"/>
              </a:lnSpc>
              <a:defRPr sz="6000" cap="all" baseline="0"/>
            </a:lvl1pPr>
          </a:lstStyle>
          <a:p>
            <a:r>
              <a:rPr lang="sv-SE" noProof="0"/>
              <a:t>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1D6AFCF-2D2E-43AA-A669-705BF6CB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sv-SE" noProof="0" smtClean="0"/>
              <a:t>2023-03-30</a:t>
            </a:fld>
            <a:endParaRPr lang="sv-SE" noProof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B3688C6-1ACA-4880-BBDD-F5CE1CE6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noProof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20B64F-3C58-4F0B-AA98-9BFEEEE9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sv-SE" noProof="0" smtClean="0"/>
              <a:t>‹#›</a:t>
            </a:fld>
            <a:endParaRPr lang="sv-SE" noProof="0"/>
          </a:p>
        </p:txBody>
      </p:sp>
      <p:sp>
        <p:nvSpPr>
          <p:cNvPr id="11" name="Platshållare för onlinebild 10">
            <a:extLst>
              <a:ext uri="{FF2B5EF4-FFF2-40B4-BE49-F238E27FC236}">
                <a16:creationId xmlns:a16="http://schemas.microsoft.com/office/drawing/2014/main" id="{E0933971-EE7C-494C-AC47-CD127071BA22}"/>
              </a:ext>
            </a:extLst>
          </p:cNvPr>
          <p:cNvSpPr>
            <a:spLocks noGrp="1"/>
          </p:cNvSpPr>
          <p:nvPr>
            <p:ph type="clipArt" sz="quarter" idx="14"/>
          </p:nvPr>
        </p:nvSpPr>
        <p:spPr>
          <a:xfrm>
            <a:off x="0" y="1911795"/>
            <a:ext cx="12192000" cy="4195762"/>
          </a:xfrm>
        </p:spPr>
        <p:txBody>
          <a:bodyPr/>
          <a:lstStyle/>
          <a:p>
            <a:r>
              <a:rPr lang="sv-SE" noProof="0"/>
              <a:t>Klicka på ikonen för att lägga till onlinebild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8DAFE5C-3C25-4AA4-B27E-E8DB960FC6DC}"/>
              </a:ext>
            </a:extLst>
          </p:cNvPr>
          <p:cNvSpPr/>
          <p:nvPr userDrawn="1"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sv-SE" sz="1400" noProof="0">
              <a:ln>
                <a:noFill/>
              </a:ln>
              <a:solidFill>
                <a:schemeClr val="accent6"/>
              </a:solidFill>
              <a:effectLst/>
              <a:latin typeface="Helvetica Neue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EA1B75F-62B1-48E1-A394-CD22EE6F0F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6371539"/>
            <a:ext cx="12191999" cy="32799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6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695933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D6CBF0E-4DC3-4B98-96CF-3BB4AD2F3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62ECCAD-6B1C-4415-9524-DD8424E53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C24AB1D-7299-449D-8FD9-7A3C86AD2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667AE5-B848-46CE-886D-864331352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601510-CC37-44C1-958D-23D8D4286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D65406-B883-48F7-B2AF-0259A0978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694E54C-B55B-4AFC-8553-3D808F052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9442D18-AFAA-4A9C-97FE-DFFA53462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F902339-15A4-4F9D-B8F5-4F41738E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93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8E2BDD-A1F6-4162-B36C-C638EDF4E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AD1748D-1306-49A8-90C5-FB0566373A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289054-B854-44FD-8C9F-E1977B748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9F38480-C8B3-4533-AAFB-9449C7B5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03D7677-D241-4F1E-B84D-574001C2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6C42700-87AB-4BCA-8450-93964E50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63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1FC9D4-E496-4EE9-B846-C82793A8A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D219B1B-615A-4AF0-824B-690E2BCA2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0ED6F22-BAAB-47B0-8110-E6E86CB8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A6A68-1A76-4F6D-B66F-D8D7E76A2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6670043-3B4D-439C-A0A9-C77AABB40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972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3222E71-37CC-4972-AC1A-D84F4A289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F4AD8E2-3004-4432-8F39-DAF7DEEE3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5D4A90C-13A2-40C5-BA3A-F36DABEBD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8F71626-D3DF-487A-BA80-38934A6B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4CDFA7-161C-49C3-98BF-40B3CE15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2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C0A790F-38FA-454C-8139-023778AAB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C0D99B6-D85B-2B4F-97EB-44C0CF86A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75063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öista - vit 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FAD6F9-831F-4AC0-83DE-472544A7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75CCB8-B971-4BD3-BF3E-91807463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596E77-6989-46FD-B3C3-EC30495B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FB63413-5EEC-48D7-BC92-C11516C97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95258" y="2872012"/>
            <a:ext cx="6189530" cy="3262313"/>
          </a:xfrm>
        </p:spPr>
        <p:txBody>
          <a:bodyPr>
            <a:no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D984F4E8-87FF-462C-BCC3-70A4DA55D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213" y="2872012"/>
            <a:ext cx="5064673" cy="3277052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sv-SE"/>
              <a:t>Klicka här för att ändra format på</a:t>
            </a:r>
            <a:endParaRPr lang="en-US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9F083BC-1809-43B6-9ECA-2E403E94D8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2000" y="195943"/>
            <a:ext cx="11327063" cy="256902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14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F2DFB6-3921-4755-BA3A-7669F44F7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0806499-BD6E-4A95-B0F9-A592927DF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A0D2086-B7B0-496D-A766-FFDAB8170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1F0DA43-1BC2-44A1-9D3A-F1782CEA2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1DB7B9-8920-405F-B962-EB96CB34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27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54D1AF-4570-46CC-8515-96B3F120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26413D4-43E1-4B59-A1A8-1F67A4DCF9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12C305F-1499-4394-B962-1B78102F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FE204A0-C741-44C5-AA9E-6705E2B7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D3FCFA-9ABE-4A08-A8FB-BD0DCCC20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65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03F0F9-0683-479B-9C0F-7FA47206E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C3C1667-36AB-4D2D-981B-8D811034D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968B3B-C8BF-47AE-9594-B03009410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9DD2BB6-9FF8-4A52-896F-172393547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B6C655-AF3A-421B-9493-DE2218AA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6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01376A74-3E32-4F2E-A159-5D5FC9E4C9BB}"/>
              </a:ext>
            </a:extLst>
          </p:cNvPr>
          <p:cNvSpPr/>
          <p:nvPr userDrawn="1"/>
        </p:nvSpPr>
        <p:spPr>
          <a:xfrm>
            <a:off x="-87086" y="0"/>
            <a:ext cx="12279086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FAD6F9-831F-4AC0-83DE-472544A7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75CCB8-B971-4BD3-BF3E-91807463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596E77-6989-46FD-B3C3-EC30495B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9F083BC-1809-43B6-9ECA-2E403E94D8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2000" y="195942"/>
            <a:ext cx="11349297" cy="2728687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B169D15-5A0B-4246-A4D9-D035C27704F0}"/>
              </a:ext>
            </a:extLst>
          </p:cNvPr>
          <p:cNvSpPr/>
          <p:nvPr userDrawn="1"/>
        </p:nvSpPr>
        <p:spPr>
          <a:xfrm>
            <a:off x="-87086" y="6517362"/>
            <a:ext cx="12279085" cy="57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2C502B69-5E3C-48BE-96F8-F993EA5D8B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657" y="5525201"/>
            <a:ext cx="699640" cy="608443"/>
          </a:xfrm>
          <a:prstGeom prst="rect">
            <a:avLst/>
          </a:prstGeom>
        </p:spPr>
      </p:pic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2AC6E8-565C-4EFC-A336-8E47193122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10225" y="3113088"/>
            <a:ext cx="6170613" cy="31392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600"/>
              </a:spcBef>
              <a:defRPr sz="320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6B6391B-6FB7-4947-8161-CFD29BAAEC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1800" y="3094914"/>
            <a:ext cx="4989513" cy="3139199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2"/>
                </a:solidFill>
                <a:latin typeface="Brandon Grotesque Medium" panose="020B0603020203060202" pitchFamily="34" charset="0"/>
              </a:defRPr>
            </a:lvl1pPr>
            <a:lvl2pPr marL="457200" indent="0">
              <a:buNone/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492531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853AA1-324C-45D0-A8C3-C376D1B9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376E49-7EF4-4D71-9876-53FA9FD3F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6E5F0E0-DC3C-4AA9-87D9-135128FA9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A4040B4-E28E-4B3E-86D3-9C97849B0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C13AD0C-86D1-443D-9093-5432F75F0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6E10DEE-38FE-4A83-B209-58EF003D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91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C9DDB9-7566-420D-8477-610CC6FA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9A5A941-1F69-4A1F-99AB-0C5C23DDC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B7E488E-4622-4329-AB6F-4CA0EAAE2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27E09AC-1788-421C-8C21-A0B31046F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3FBC579-3E94-456E-B320-279DDD025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D515A05F-C871-46AE-B35A-59B3C7751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6A3EF5A-ACD9-43E4-91E3-315E8F117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08B3AE6-7BD5-4E62-A1BB-645385D82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60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F31DFE-9894-4215-A1E8-A1960C70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AAC5439-8F98-4BEE-9450-B3ED2F9C9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D2790CF-9202-4766-8F21-BCBEDF807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5F6CB5D-6805-4CD7-9EBB-49667847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9757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35A91AD4-D822-4DB7-AF21-3EA0F9382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8C1F4B5-911C-4B5B-ADAF-13272906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7D70B91-5A87-43CD-AF71-3D15A9A8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4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ABA1BB-AC0E-4E34-A436-B64CED5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1104A94-47E1-47EA-BD70-1A45A293C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C3E5D95-2CB6-4F07-9308-6DEDC882E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1E2638C-D826-4725-A2A3-2BD65AA0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6FEC154-7B32-4EA3-A25A-94E37593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18F10C1-8B78-4945-A3BA-EC795BFAC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142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829DD8-CD5A-4FF4-91DA-9EE8A08F8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4383BF4-6691-4EEC-9AA1-6DB6B4E3E7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AF9A63-8505-4102-A324-DF564A290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0FF3252-94C4-45B5-AB07-D53ADEEE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0C39A4-98A5-46DD-AB7F-60B90177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1402B02-31BA-41B6-9CD8-A73BCA7E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31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DEACF6-5D18-4351-A500-AC2D3C60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FA6356A-A95C-40A6-9FCD-E7B6F7329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E72BAD6-4D02-46B5-A6BE-0306D1C3D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50EC46-5C47-4DB2-AB96-03A4284F1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228789-38D7-45BE-A2CC-7F335E090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9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86B0C29-FA60-4CB8-B8CC-EC68A8D62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5BA4B99-9471-47B3-B8FD-BB6EB5FEF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01ECC7-8ABE-4889-8AAE-4B1B63BA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1CC16-4508-4FEE-9B83-80D141B95FC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CA51EC8-386E-4D16-818D-2B7FE4C10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0096E3-1EF2-49A4-A3F0-87BEAA39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9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,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01376A74-3E32-4F2E-A159-5D5FC9E4C9BB}"/>
              </a:ext>
            </a:extLst>
          </p:cNvPr>
          <p:cNvSpPr/>
          <p:nvPr userDrawn="1"/>
        </p:nvSpPr>
        <p:spPr>
          <a:xfrm>
            <a:off x="-20294" y="-29028"/>
            <a:ext cx="1221229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FAD6F9-831F-4AC0-83DE-472544A7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75CCB8-B971-4BD3-BF3E-91807463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596E77-6989-46FD-B3C3-EC30495B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FB63413-5EEC-48D7-BC92-C11516C976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32400" y="3113313"/>
            <a:ext cx="6552388" cy="303575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4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1400"/>
              </a:spcBef>
              <a:buNone/>
              <a:defRPr sz="3200">
                <a:solidFill>
                  <a:schemeClr val="tx1"/>
                </a:solidFill>
              </a:defRPr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D984F4E8-87FF-462C-BCC3-70A4DA55D0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32400" y="1132114"/>
            <a:ext cx="6527600" cy="1786163"/>
          </a:xfrm>
        </p:spPr>
        <p:txBody>
          <a:bodyPr anchor="b"/>
          <a:lstStyle>
            <a:lvl1pPr marL="0" indent="0">
              <a:buNone/>
              <a:defRPr>
                <a:solidFill>
                  <a:schemeClr val="accent2"/>
                </a:solidFill>
                <a:latin typeface="Brandon Grotesque Bold" panose="020B0803020203060202" pitchFamily="34" charset="0"/>
              </a:defRPr>
            </a:lvl1pPr>
          </a:lstStyle>
          <a:p>
            <a:pPr lvl="0"/>
            <a:r>
              <a:rPr lang="sv-SE" noProof="0"/>
              <a:t>Klicka här för att ändra format bakgrundstexten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9F083BC-1809-43B6-9ECA-2E403E94D8D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2000" y="195942"/>
            <a:ext cx="4219829" cy="592364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B169D15-5A0B-4246-A4D9-D035C27704F0}"/>
              </a:ext>
            </a:extLst>
          </p:cNvPr>
          <p:cNvSpPr/>
          <p:nvPr userDrawn="1"/>
        </p:nvSpPr>
        <p:spPr>
          <a:xfrm>
            <a:off x="0" y="6492958"/>
            <a:ext cx="1219062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2C502B69-5E3C-48BE-96F8-F993EA5D8B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657" y="5525201"/>
            <a:ext cx="699640" cy="60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39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6EE2A6-8CFB-4D17-ABDC-7C021CCA1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365125"/>
            <a:ext cx="11328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B0C7FC-A6CD-40F0-8419-FC9ADACBB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25625"/>
            <a:ext cx="11328000" cy="69260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FAD6F9-831F-4AC0-83DE-472544A7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75CCB8-B971-4BD3-BF3E-91807463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596E77-6989-46FD-B3C3-EC30495B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latshållare för diagram 7">
            <a:extLst>
              <a:ext uri="{FF2B5EF4-FFF2-40B4-BE49-F238E27FC236}">
                <a16:creationId xmlns:a16="http://schemas.microsoft.com/office/drawing/2014/main" id="{78AA67BD-19F5-45F1-AF4D-97EB11AB38D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2000" y="2728913"/>
            <a:ext cx="11328000" cy="3316287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  <a:endParaRPr lang="en-US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C934C0A-AF10-48BE-8ED7-E6E82A37D700}"/>
              </a:ext>
            </a:extLst>
          </p:cNvPr>
          <p:cNvSpPr/>
          <p:nvPr userDrawn="1"/>
        </p:nvSpPr>
        <p:spPr>
          <a:xfrm>
            <a:off x="11760000" y="838200"/>
            <a:ext cx="432000" cy="3265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38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76EE2A6-8CFB-4D17-ABDC-7C021CCA14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365125"/>
            <a:ext cx="11328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B0C7FC-A6CD-40F0-8419-FC9ADACBB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25625"/>
            <a:ext cx="11328000" cy="69260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1FAD6F9-831F-4AC0-83DE-472544A7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75CCB8-B971-4BD3-BF3E-918074630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C596E77-6989-46FD-B3C3-EC30495B2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latshållare för tabell 11">
            <a:extLst>
              <a:ext uri="{FF2B5EF4-FFF2-40B4-BE49-F238E27FC236}">
                <a16:creationId xmlns:a16="http://schemas.microsoft.com/office/drawing/2014/main" id="{045059EC-83B2-40E0-82D0-931EC83BEEF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31801" y="2909888"/>
            <a:ext cx="11328000" cy="2974975"/>
          </a:xfrm>
        </p:spPr>
        <p:txBody>
          <a:bodyPr/>
          <a:lstStyle/>
          <a:p>
            <a:r>
              <a:rPr lang="sv-SE"/>
              <a:t>Klicka på ikonen för att lägga till en tabell</a:t>
            </a:r>
            <a:endParaRPr lang="en-US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895C088C-013D-41B8-A6D4-A7293AD8A457}"/>
              </a:ext>
            </a:extLst>
          </p:cNvPr>
          <p:cNvSpPr/>
          <p:nvPr userDrawn="1"/>
        </p:nvSpPr>
        <p:spPr>
          <a:xfrm>
            <a:off x="0" y="6683825"/>
            <a:ext cx="12192000" cy="36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3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DD53B6-9E93-4DA2-9906-EE16C07CA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43D06D-1A9A-43B0-B466-42983D5A0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11C6E13-7D57-488C-848C-7C0BB921F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F7633DD-490D-4B1C-9715-A6CC6F7C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B61C65-6DD2-4A2E-AD86-5CCC4B114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6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3E6ACD-FD5D-4AA2-A49B-A1C999EC6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E31988-57F8-4720-9C75-45FA10348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48E250D-8B3D-45E7-9291-E07C8201A9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8791EB6-EE9B-48BE-8FEF-A66E48D8E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DDB54F-F08F-4561-A388-DAF75B6D9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61ED11F-58BC-4933-8BD2-C5FDE33D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176D26-6AF1-4B05-B742-85F0601D1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90B13A-E3EB-48D3-95E4-1534A56AA8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AAC8568-346F-4DB0-9E82-08019D0B57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F08F56-DEB8-44F6-AF27-A66154D51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0F4D875-BF6D-4F80-854C-C5EBAF043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47E2E26-C2F9-4208-A4CF-1F4B52A2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86E84209-2F63-4D02-90D3-68E8BBFBA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B196E29-78EC-4727-B0BC-106F85CA3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4DE68D-9109-4270-87D5-08F6DB69F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6477CB9-4ED1-4AA2-A5E2-A9308A2F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855E-CB1C-42AB-BFAD-9A38951CC05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6771D7F-0E1F-44CD-AB4C-0A017E6D0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441EC7F-721F-4242-A872-DCD1B80E8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0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C4DB69F-614D-4B89-BC9D-39E82538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452E25-001A-420E-971C-6BEB1C76F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00A40A-A12C-44C1-B753-E4ACAF41B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8855E-CB1C-42AB-BFAD-9A38951CC054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97782F4-E83A-4DDC-A529-45EC5CCA2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3D5A99B-D8D5-4877-A704-115A6C449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A275-804C-4426-B047-3C88D300236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FF35581-7EC0-4E7C-A51D-51799A4E315B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5992533"/>
            <a:ext cx="838200" cy="7289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F5115C-D6E6-C8C8-72E3-274082D7966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34063" y="6705600"/>
            <a:ext cx="5524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1252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4" r:id="rId3"/>
    <p:sldLayoutId id="2147483650" r:id="rId4"/>
    <p:sldLayoutId id="2147483675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76" r:id="rId1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kern="1200" cap="all" baseline="0">
          <a:solidFill>
            <a:schemeClr val="accent2"/>
          </a:solidFill>
          <a:latin typeface="Brandon Grotesque Bold" panose="020B0803020203060202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bg1"/>
          </a:solidFill>
          <a:latin typeface="Brandon Grotesque Regular" panose="020B0503020203060202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chemeClr val="bg1"/>
          </a:solidFill>
          <a:latin typeface="Brandon Grotesque Regular" panose="020B0503020203060202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bg1"/>
          </a:solidFill>
          <a:latin typeface="Brandon Grotesque Regular" panose="020B0503020203060202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Brandon Grotesque Regular" panose="020B0503020203060202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Brandon Grotesque Regular" panose="020B05030202030602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C36F863-5AF8-49B5-B772-61B3ABEA0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E6D5F5-ACCA-468C-A07F-EB2AD90BF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30719D-0BC4-4A82-8196-1175F7364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CC16-4508-4FEE-9B83-80D141B95FC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3302666-500B-4AB6-B061-C308F40AA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AEA8C4-FACA-41C9-9CA6-A105DFE82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90DF-5B1D-4C91-9C11-79B71248C76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EC5990-F518-5390-E2B6-D7073745842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834063" y="6705600"/>
            <a:ext cx="5524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113624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35B4B80B-9BE8-4477-9AFD-59BE803F80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742" y="173418"/>
            <a:ext cx="12192000" cy="1869375"/>
          </a:xfrm>
        </p:spPr>
        <p:txBody>
          <a:bodyPr/>
          <a:lstStyle/>
          <a:p>
            <a:r>
              <a:rPr lang="en-US" sz="4000" dirty="0" err="1"/>
              <a:t>verksamhetsplan</a:t>
            </a:r>
            <a:r>
              <a:rPr lang="en-US" sz="4000" dirty="0"/>
              <a:t>  2023</a:t>
            </a:r>
            <a:br>
              <a:rPr lang="en-US" sz="4000" dirty="0"/>
            </a:br>
            <a:br>
              <a:rPr lang="en-US" sz="4000" dirty="0"/>
            </a:br>
            <a:r>
              <a:rPr lang="en-US" sz="2400" dirty="0" err="1"/>
              <a:t>inkl</a:t>
            </a:r>
            <a:r>
              <a:rPr lang="en-US" sz="2400" dirty="0"/>
              <a:t> </a:t>
            </a:r>
            <a:r>
              <a:rPr lang="en-US" sz="2400" dirty="0" err="1"/>
              <a:t>strategisk</a:t>
            </a:r>
            <a:r>
              <a:rPr lang="en-US" sz="2400" dirty="0"/>
              <a:t> plan 2025 </a:t>
            </a:r>
            <a:endParaRPr lang="en-US" sz="4000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880CC686-EF9F-4995-A38E-CE2E07461B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b="1" dirty="0"/>
              <a:t>2023-03-12           Svenska </a:t>
            </a:r>
            <a:r>
              <a:rPr lang="en-US" b="1" dirty="0" err="1"/>
              <a:t>bågskytteförbundet</a:t>
            </a:r>
            <a:endParaRPr lang="en-US" b="1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C85D705-7F28-48DE-B221-218CF1877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1817" y="6185601"/>
            <a:ext cx="699640" cy="608443"/>
          </a:xfrm>
          <a:prstGeom prst="rect">
            <a:avLst/>
          </a:prstGeom>
        </p:spPr>
      </p:pic>
      <p:pic>
        <p:nvPicPr>
          <p:cNvPr id="10" name="Platshållare för onlinebild 9">
            <a:extLst>
              <a:ext uri="{FF2B5EF4-FFF2-40B4-BE49-F238E27FC236}">
                <a16:creationId xmlns:a16="http://schemas.microsoft.com/office/drawing/2014/main" id="{00D1FF22-432F-9712-0BA6-F08A62A85C29}"/>
              </a:ext>
            </a:extLst>
          </p:cNvPr>
          <p:cNvPicPr>
            <a:picLocks noGrp="1" noChangeAspect="1"/>
          </p:cNvPicPr>
          <p:nvPr>
            <p:ph type="clipArt" sz="quarter" idx="14"/>
          </p:nvPr>
        </p:nvPicPr>
        <p:blipFill>
          <a:blip r:embed="rId3"/>
          <a:stretch>
            <a:fillRect/>
          </a:stretch>
        </p:blipFill>
        <p:spPr>
          <a:xfrm>
            <a:off x="420132" y="2643609"/>
            <a:ext cx="11351736" cy="27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2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1631504" y="1412776"/>
            <a:ext cx="8784976" cy="5400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13840" y="260649"/>
            <a:ext cx="8407134" cy="1147201"/>
          </a:xfrm>
        </p:spPr>
        <p:txBody>
          <a:bodyPr/>
          <a:lstStyle/>
          <a:p>
            <a:r>
              <a:rPr lang="sv-SE" sz="4800"/>
              <a:t>Strategiska mål 2025</a:t>
            </a:r>
          </a:p>
        </p:txBody>
      </p:sp>
      <p:sp>
        <p:nvSpPr>
          <p:cNvPr id="4" name="Rektangel med rundade hörn 3"/>
          <p:cNvSpPr/>
          <p:nvPr/>
        </p:nvSpPr>
        <p:spPr>
          <a:xfrm>
            <a:off x="6263375" y="1834462"/>
            <a:ext cx="3928635" cy="11146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prstClr val="black"/>
              </a:buClr>
              <a:buSzPct val="95000"/>
            </a:pPr>
            <a:r>
              <a:rPr kumimoji="1" lang="sv-SE" sz="1200" b="1">
                <a:solidFill>
                  <a:prstClr val="white"/>
                </a:solidFill>
                <a:latin typeface="Circular Std Book" charset="0"/>
                <a:ea typeface="Circular Std Book" charset="0"/>
                <a:cs typeface="Circular Std Book" charset="0"/>
              </a:rPr>
              <a:t> </a:t>
            </a:r>
          </a:p>
          <a:p>
            <a:pPr algn="ctr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prstClr val="black"/>
              </a:buClr>
              <a:buSzPct val="95000"/>
            </a:pPr>
            <a:r>
              <a:rPr kumimoji="1" lang="sv-SE" sz="1400" b="1">
                <a:solidFill>
                  <a:prstClr val="white"/>
                </a:solidFill>
                <a:latin typeface="Circular Std Book" charset="0"/>
                <a:ea typeface="Circular Std Book" charset="0"/>
                <a:cs typeface="Circular Std Book" charset="0"/>
              </a:rPr>
              <a:t>Inkluderande bågskytte med välutbildade ledare</a:t>
            </a:r>
          </a:p>
          <a:p>
            <a:pPr eaLnBrk="0" hangingPunct="0">
              <a:lnSpc>
                <a:spcPct val="95000"/>
              </a:lnSpc>
              <a:spcBef>
                <a:spcPct val="40000"/>
              </a:spcBef>
              <a:buClr>
                <a:prstClr val="black"/>
              </a:buClr>
              <a:buSzPct val="95000"/>
            </a:pPr>
            <a:r>
              <a:rPr kumimoji="1" lang="sv-SE" sz="1000" b="1">
                <a:solidFill>
                  <a:prstClr val="white"/>
                </a:solidFill>
                <a:latin typeface="Circular Std Book" charset="0"/>
                <a:ea typeface="Circular Std Book" charset="0"/>
                <a:cs typeface="Circular Std Book" charset="0"/>
              </a:rPr>
              <a:t>Alla är välkomna och känner att de utvecklas med glädje och gemenskap</a:t>
            </a:r>
          </a:p>
          <a:p>
            <a:pPr algn="ctr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prstClr val="black"/>
              </a:buClr>
              <a:buSzPct val="95000"/>
            </a:pPr>
            <a:endParaRPr kumimoji="1" lang="sv-SE" sz="900" b="1">
              <a:solidFill>
                <a:prstClr val="white"/>
              </a:solidFill>
              <a:latin typeface="Circular Std Book" charset="0"/>
              <a:ea typeface="Circular Std Book" charset="0"/>
              <a:cs typeface="Circular Std Book" charset="0"/>
            </a:endParaRPr>
          </a:p>
          <a:p>
            <a:pPr algn="ctr"/>
            <a:endParaRPr lang="sv-SE" sz="900">
              <a:solidFill>
                <a:prstClr val="white"/>
              </a:solidFill>
            </a:endParaRPr>
          </a:p>
        </p:txBody>
      </p:sp>
      <p:sp>
        <p:nvSpPr>
          <p:cNvPr id="5" name="Rektangel med rundade hörn 4"/>
          <p:cNvSpPr/>
          <p:nvPr/>
        </p:nvSpPr>
        <p:spPr>
          <a:xfrm>
            <a:off x="6263373" y="3071274"/>
            <a:ext cx="3928635" cy="10594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prstClr val="black"/>
              </a:buClr>
              <a:buSzPct val="95000"/>
            </a:pPr>
            <a:endParaRPr kumimoji="1" lang="sv-SE" sz="1400" b="1">
              <a:solidFill>
                <a:prstClr val="white"/>
              </a:solidFill>
              <a:latin typeface="Circular Std Book" charset="0"/>
              <a:ea typeface="Circular Std Book" charset="0"/>
              <a:cs typeface="Circular Std Book" charset="0"/>
            </a:endParaRPr>
          </a:p>
          <a:p>
            <a:pPr algn="ctr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prstClr val="black"/>
              </a:buClr>
              <a:buSzPct val="95000"/>
            </a:pPr>
            <a:r>
              <a:rPr kumimoji="1" lang="sv-SE" sz="1400" b="1">
                <a:solidFill>
                  <a:prstClr val="white"/>
                </a:solidFill>
                <a:latin typeface="Circular Std Book" charset="0"/>
                <a:ea typeface="Circular Std Book" charset="0"/>
                <a:cs typeface="Circular Std Book" charset="0"/>
              </a:rPr>
              <a:t>Modernt bågskytte</a:t>
            </a:r>
          </a:p>
          <a:p>
            <a:pPr algn="ctr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prstClr val="black"/>
              </a:buClr>
              <a:buSzPct val="95000"/>
            </a:pPr>
            <a:r>
              <a:rPr kumimoji="1" lang="sv-SE" sz="1000" b="1">
                <a:solidFill>
                  <a:prstClr val="white"/>
                </a:solidFill>
                <a:latin typeface="Circular Std Book" charset="0"/>
                <a:ea typeface="Circular Std Book" charset="0"/>
                <a:cs typeface="Circular Std Book" charset="0"/>
              </a:rPr>
              <a:t>Tävlings- och träningsformer för  att utveckla och bredda bågskyttesporten</a:t>
            </a:r>
            <a:endParaRPr kumimoji="1" lang="sv-SE" sz="1100">
              <a:solidFill>
                <a:prstClr val="white"/>
              </a:solidFill>
              <a:latin typeface="Circular Std Book" charset="0"/>
              <a:ea typeface="Circular Std Book" charset="0"/>
              <a:cs typeface="Circular Std Book" charset="0"/>
            </a:endParaRPr>
          </a:p>
          <a:p>
            <a:pPr algn="ctr"/>
            <a:endParaRPr lang="sv-SE" sz="900">
              <a:solidFill>
                <a:prstClr val="white"/>
              </a:solidFill>
            </a:endParaRPr>
          </a:p>
        </p:txBody>
      </p:sp>
      <p:sp>
        <p:nvSpPr>
          <p:cNvPr id="6" name="Rektangel med rundade hörn 5"/>
          <p:cNvSpPr/>
          <p:nvPr/>
        </p:nvSpPr>
        <p:spPr>
          <a:xfrm>
            <a:off x="6263374" y="4293096"/>
            <a:ext cx="3928635" cy="11729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sv-SE" sz="1400" b="1">
                <a:solidFill>
                  <a:prstClr val="white"/>
                </a:solidFill>
                <a:latin typeface="Circular Std Book" charset="0"/>
                <a:ea typeface="Circular Std Book" charset="0"/>
                <a:cs typeface="Circular Std Book" charset="0"/>
              </a:rPr>
              <a:t>Konkurrenskraftigt landslag</a:t>
            </a:r>
          </a:p>
          <a:p>
            <a:pPr algn="ctr"/>
            <a:r>
              <a:rPr kumimoji="1" lang="sv-SE" sz="1000" b="1">
                <a:solidFill>
                  <a:prstClr val="white"/>
                </a:solidFill>
                <a:latin typeface="Circular Std Book" charset="0"/>
                <a:ea typeface="Circular Std Book" charset="0"/>
                <a:cs typeface="Circular Std Book" charset="0"/>
              </a:rPr>
              <a:t>En modern elitverksamhet ger ökat  intresse och stolthet </a:t>
            </a:r>
          </a:p>
          <a:p>
            <a:pPr algn="ctr"/>
            <a:endParaRPr kumimoji="1" lang="sv-SE" sz="900" b="1">
              <a:solidFill>
                <a:prstClr val="white"/>
              </a:solidFill>
              <a:latin typeface="Circular Std Book" charset="0"/>
              <a:ea typeface="Circular Std Book" charset="0"/>
              <a:cs typeface="Circular Std Book" charset="0"/>
            </a:endParaRPr>
          </a:p>
          <a:p>
            <a:pPr algn="ctr"/>
            <a:r>
              <a:rPr kumimoji="1" lang="sv-SE" sz="1200" b="1">
                <a:solidFill>
                  <a:prstClr val="white"/>
                </a:solidFill>
                <a:latin typeface="Circular Std Book" charset="0"/>
                <a:ea typeface="Circular Std Book" charset="0"/>
                <a:cs typeface="Circular Std Book" charset="0"/>
              </a:rPr>
              <a:t> 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6263375" y="5578193"/>
            <a:ext cx="3928635" cy="105948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prstClr val="black"/>
              </a:buClr>
              <a:buSzPct val="95000"/>
            </a:pPr>
            <a:r>
              <a:rPr kumimoji="1" lang="sv-SE" sz="1400" b="1">
                <a:solidFill>
                  <a:prstClr val="white"/>
                </a:solidFill>
                <a:latin typeface="Circular Std Book" charset="0"/>
                <a:ea typeface="Circular Std Book" charset="0"/>
                <a:cs typeface="Circular Std Book" charset="0"/>
              </a:rPr>
              <a:t>Goda ekonomiska förutsättningar</a:t>
            </a:r>
          </a:p>
          <a:p>
            <a:pPr algn="ctr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prstClr val="black"/>
              </a:buClr>
              <a:buSzPct val="95000"/>
            </a:pPr>
            <a:r>
              <a:rPr kumimoji="1" lang="sv-SE" sz="1050">
                <a:solidFill>
                  <a:prstClr val="white"/>
                </a:solidFill>
                <a:latin typeface="Circular Std Book" charset="0"/>
                <a:ea typeface="Circular Std Book" charset="0"/>
                <a:cs typeface="Circular Std Book" charset="0"/>
              </a:rPr>
              <a:t>Livskraftig verksamhet som möjliggör långsiktig utveckling </a:t>
            </a:r>
            <a:endParaRPr kumimoji="1" lang="sv-SE" sz="1000">
              <a:solidFill>
                <a:prstClr val="white"/>
              </a:solidFill>
              <a:latin typeface="Circular Std Book" charset="0"/>
              <a:ea typeface="Circular Std Book" charset="0"/>
              <a:cs typeface="Circular Std Book" charset="0"/>
            </a:endParaRPr>
          </a:p>
          <a:p>
            <a:pPr algn="ctr"/>
            <a:endParaRPr lang="sv-SE" sz="900">
              <a:solidFill>
                <a:prstClr val="white"/>
              </a:solidFill>
            </a:endParaRPr>
          </a:p>
        </p:txBody>
      </p:sp>
      <p:sp>
        <p:nvSpPr>
          <p:cNvPr id="8" name="Rektangel med rundade hörn 7"/>
          <p:cNvSpPr/>
          <p:nvPr/>
        </p:nvSpPr>
        <p:spPr>
          <a:xfrm>
            <a:off x="1847529" y="2101221"/>
            <a:ext cx="3384374" cy="8728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400" dirty="0">
                <a:solidFill>
                  <a:prstClr val="black"/>
                </a:solidFill>
              </a:rPr>
              <a:t>Vision:</a:t>
            </a:r>
          </a:p>
          <a:p>
            <a:r>
              <a:rPr lang="sv-SE" sz="1400" b="1" dirty="0">
                <a:solidFill>
                  <a:prstClr val="black"/>
                </a:solidFill>
                <a:latin typeface="Circular Std Book"/>
              </a:rPr>
              <a:t>Bågskytte för alla överallt alltid</a:t>
            </a:r>
          </a:p>
        </p:txBody>
      </p:sp>
      <p:sp>
        <p:nvSpPr>
          <p:cNvPr id="10" name="Rektangel med rundade hörn 9"/>
          <p:cNvSpPr/>
          <p:nvPr/>
        </p:nvSpPr>
        <p:spPr>
          <a:xfrm>
            <a:off x="1847529" y="3172541"/>
            <a:ext cx="3384374" cy="8728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400">
              <a:solidFill>
                <a:prstClr val="black"/>
              </a:solidFill>
            </a:endParaRPr>
          </a:p>
          <a:p>
            <a:endParaRPr lang="sv-SE" sz="1400">
              <a:solidFill>
                <a:prstClr val="black"/>
              </a:solidFill>
            </a:endParaRPr>
          </a:p>
          <a:p>
            <a:endParaRPr lang="sv-SE" sz="1400">
              <a:solidFill>
                <a:prstClr val="black"/>
              </a:solidFill>
            </a:endParaRPr>
          </a:p>
          <a:p>
            <a:r>
              <a:rPr lang="sv-SE" sz="1400">
                <a:solidFill>
                  <a:prstClr val="black"/>
                </a:solidFill>
              </a:rPr>
              <a:t>Värdeord: </a:t>
            </a:r>
            <a:br>
              <a:rPr lang="sv-SE" sz="1400">
                <a:solidFill>
                  <a:prstClr val="black"/>
                </a:solidFill>
              </a:rPr>
            </a:br>
            <a:r>
              <a:rPr lang="sv-SE" sz="1400" b="1">
                <a:solidFill>
                  <a:prstClr val="black"/>
                </a:solidFill>
              </a:rPr>
              <a:t>Glädje Gemenskap Modern</a:t>
            </a:r>
          </a:p>
          <a:p>
            <a:pPr lvl="0"/>
            <a:r>
              <a:rPr lang="sv-SE" sz="1400" b="1">
                <a:solidFill>
                  <a:prstClr val="black"/>
                </a:solidFill>
              </a:rPr>
              <a:t>           </a:t>
            </a:r>
          </a:p>
          <a:p>
            <a:endParaRPr lang="sv-SE" sz="1400">
              <a:solidFill>
                <a:prstClr val="black"/>
              </a:solidFill>
            </a:endParaRPr>
          </a:p>
          <a:p>
            <a:endParaRPr lang="sv-SE" sz="1400" b="1">
              <a:solidFill>
                <a:prstClr val="black"/>
              </a:solidFill>
              <a:latin typeface="Circular Std Book"/>
            </a:endParaRPr>
          </a:p>
          <a:p>
            <a:endParaRPr lang="sv-SE" sz="1400">
              <a:solidFill>
                <a:prstClr val="black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8062924" y="1459049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>
                <a:solidFill>
                  <a:prstClr val="black"/>
                </a:solidFill>
              </a:rPr>
              <a:t>Mål</a:t>
            </a:r>
            <a:endParaRPr lang="sv-SE" sz="1400">
              <a:solidFill>
                <a:prstClr val="black"/>
              </a:solidFill>
            </a:endParaRPr>
          </a:p>
        </p:txBody>
      </p:sp>
      <p:sp>
        <p:nvSpPr>
          <p:cNvPr id="15" name="Rektangel med rundade hörn 14"/>
          <p:cNvSpPr/>
          <p:nvPr/>
        </p:nvSpPr>
        <p:spPr>
          <a:xfrm>
            <a:off x="1847530" y="4252662"/>
            <a:ext cx="3384374" cy="90453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400">
              <a:solidFill>
                <a:prstClr val="black"/>
              </a:solidFill>
            </a:endParaRPr>
          </a:p>
          <a:p>
            <a:r>
              <a:rPr lang="sv-SE" sz="1400">
                <a:solidFill>
                  <a:prstClr val="black"/>
                </a:solidFill>
              </a:rPr>
              <a:t>Slogan: </a:t>
            </a:r>
          </a:p>
          <a:p>
            <a:r>
              <a:rPr lang="sv-SE" sz="1400" b="1">
                <a:solidFill>
                  <a:prstClr val="black"/>
                </a:solidFill>
              </a:rPr>
              <a:t>Bågskytte – bästa idrotten!</a:t>
            </a:r>
          </a:p>
          <a:p>
            <a:endParaRPr lang="sv-SE" sz="1400" b="1">
              <a:solidFill>
                <a:prstClr val="black"/>
              </a:solidFill>
              <a:latin typeface="Circular Std Book"/>
            </a:endParaRPr>
          </a:p>
          <a:p>
            <a:endParaRPr lang="sv-SE" sz="1400">
              <a:solidFill>
                <a:prstClr val="black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675B907-1B92-C51D-941E-C82FB364F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97" y="5851966"/>
            <a:ext cx="838800" cy="8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5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B5856F-CC11-480C-AF7C-040E39AA1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677" y="652586"/>
            <a:ext cx="8544560" cy="715963"/>
          </a:xfrm>
        </p:spPr>
        <p:txBody>
          <a:bodyPr/>
          <a:lstStyle/>
          <a:p>
            <a:r>
              <a:rPr lang="sv-SE" sz="6000" dirty="0"/>
              <a:t>Idag och imorgon</a:t>
            </a:r>
          </a:p>
        </p:txBody>
      </p:sp>
      <p:sp>
        <p:nvSpPr>
          <p:cNvPr id="3" name="Rektangel: rundade hörn 2">
            <a:extLst>
              <a:ext uri="{FF2B5EF4-FFF2-40B4-BE49-F238E27FC236}">
                <a16:creationId xmlns:a16="http://schemas.microsoft.com/office/drawing/2014/main" id="{8BDEE28F-DB41-454D-B3A2-BA7AAA4790EA}"/>
              </a:ext>
            </a:extLst>
          </p:cNvPr>
          <p:cNvSpPr/>
          <p:nvPr/>
        </p:nvSpPr>
        <p:spPr bwMode="auto">
          <a:xfrm>
            <a:off x="1452880" y="1916832"/>
            <a:ext cx="8891592" cy="4680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sv-SE" sz="2400">
              <a:latin typeface="Arial" panose="020B0604020202020204" pitchFamily="34" charset="0"/>
            </a:endParaRPr>
          </a:p>
        </p:txBody>
      </p:sp>
      <p:graphicFrame>
        <p:nvGraphicFramePr>
          <p:cNvPr id="10" name="Tabell 6">
            <a:extLst>
              <a:ext uri="{FF2B5EF4-FFF2-40B4-BE49-F238E27FC236}">
                <a16:creationId xmlns:a16="http://schemas.microsoft.com/office/drawing/2014/main" id="{51209599-4A0E-401B-8EF3-268F48BBC5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209368"/>
              </p:ext>
            </p:extLst>
          </p:nvPr>
        </p:nvGraphicFramePr>
        <p:xfrm>
          <a:off x="3503712" y="1772816"/>
          <a:ext cx="9622790" cy="4378276"/>
        </p:xfrm>
        <a:graphic>
          <a:graphicData uri="http://schemas.openxmlformats.org/drawingml/2006/table">
            <a:tbl>
              <a:tblPr firstRow="1" bandRow="1"/>
              <a:tblGrid>
                <a:gridCol w="3168352">
                  <a:extLst>
                    <a:ext uri="{9D8B030D-6E8A-4147-A177-3AD203B41FA5}">
                      <a16:colId xmlns:a16="http://schemas.microsoft.com/office/drawing/2014/main" val="2388627851"/>
                    </a:ext>
                  </a:extLst>
                </a:gridCol>
                <a:gridCol w="6454438">
                  <a:extLst>
                    <a:ext uri="{9D8B030D-6E8A-4147-A177-3AD203B41FA5}">
                      <a16:colId xmlns:a16="http://schemas.microsoft.com/office/drawing/2014/main" val="1841464729"/>
                    </a:ext>
                  </a:extLst>
                </a:gridCol>
              </a:tblGrid>
              <a:tr h="3340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endParaRPr lang="sv-SE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endParaRPr lang="sv-SE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129701"/>
                  </a:ext>
                </a:extLst>
              </a:tr>
              <a:tr h="577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sv-SE" sz="18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Från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sv-SE" sz="1800" b="1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Till</a:t>
                      </a:r>
                    </a:p>
                    <a:p>
                      <a:endParaRPr lang="sv-SE" sz="1400" b="1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5804967"/>
                  </a:ext>
                </a:extLst>
              </a:tr>
              <a:tr h="3340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sv-SE" sz="1400"/>
                        <a:t>Homogent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sv-SE" sz="1400" dirty="0"/>
                        <a:t>Mångfald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60228"/>
                  </a:ext>
                </a:extLst>
              </a:tr>
              <a:tr h="577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sv-SE" sz="1400"/>
                        <a:t>Fullt ideellt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sv-SE" sz="1400"/>
                        <a:t>Kommersiellt och ideellt</a:t>
                      </a:r>
                    </a:p>
                    <a:p>
                      <a:endParaRPr lang="sv-SE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2315946"/>
                  </a:ext>
                </a:extLst>
              </a:tr>
              <a:tr h="3340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sv-SE" sz="1400" dirty="0"/>
                        <a:t>Ledarbrist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sv-SE" sz="1400"/>
                        <a:t>Välutbildade och viss del avlönade ledare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404481"/>
                  </a:ext>
                </a:extLst>
              </a:tr>
              <a:tr h="3340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sv-SE" sz="1400"/>
                        <a:t>Ingen tydlig ledarfilosofi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sv-SE" sz="1400"/>
                        <a:t>Tydlig och implementerad ledarfilosofi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853372"/>
                  </a:ext>
                </a:extLst>
              </a:tr>
              <a:tr h="577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sv-SE" sz="1400"/>
                        <a:t>Ingen tydlig tränarmodell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sv-SE" sz="1400" dirty="0"/>
                        <a:t>World archery tränarmodell utifrån </a:t>
                      </a:r>
                      <a:br>
                        <a:rPr lang="sv-SE" sz="1400" dirty="0"/>
                      </a:br>
                      <a:r>
                        <a:rPr lang="sv-SE" sz="1400" dirty="0"/>
                        <a:t>svenska förutsättningar</a:t>
                      </a:r>
                    </a:p>
                    <a:p>
                      <a:endParaRPr lang="sv-SE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903103"/>
                  </a:ext>
                </a:extLst>
              </a:tr>
              <a:tr h="8200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sv-SE" sz="1400"/>
                        <a:t>Bred elit utan få kända </a:t>
                      </a:r>
                    </a:p>
                    <a:p>
                      <a:r>
                        <a:rPr lang="sv-SE" sz="1400"/>
                        <a:t>världsstjärnor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sv-SE" sz="1400"/>
                        <a:t>För allmänheten kända världsstjärnor </a:t>
                      </a:r>
                      <a:br>
                        <a:rPr lang="sv-SE" sz="1400"/>
                      </a:br>
                      <a:r>
                        <a:rPr lang="sv-SE" sz="1400"/>
                        <a:t>som ges ekonomiska möjligheter</a:t>
                      </a:r>
                    </a:p>
                    <a:p>
                      <a:endParaRPr lang="sv-SE" sz="140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724025"/>
                  </a:ext>
                </a:extLst>
              </a:tr>
              <a:tr h="3340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sv-SE" sz="1400"/>
                        <a:t>Begränsningar i ekonomin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Segoe UI"/>
                        </a:defRPr>
                      </a:lvl9pPr>
                    </a:lstStyle>
                    <a:p>
                      <a:r>
                        <a:rPr lang="sv-SE" sz="1400" dirty="0"/>
                        <a:t>Möjlighet att prioritera viktiga initiativ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2994600"/>
                  </a:ext>
                </a:extLst>
              </a:tr>
            </a:tbl>
          </a:graphicData>
        </a:graphic>
      </p:graphicFrame>
      <p:sp>
        <p:nvSpPr>
          <p:cNvPr id="11" name="Rektangel 10">
            <a:extLst>
              <a:ext uri="{FF2B5EF4-FFF2-40B4-BE49-F238E27FC236}">
                <a16:creationId xmlns:a16="http://schemas.microsoft.com/office/drawing/2014/main" id="{E07CE6A3-0971-4642-B871-4C3DD3CEFC94}"/>
              </a:ext>
            </a:extLst>
          </p:cNvPr>
          <p:cNvSpPr/>
          <p:nvPr/>
        </p:nvSpPr>
        <p:spPr>
          <a:xfrm>
            <a:off x="1847529" y="2657476"/>
            <a:ext cx="1438275" cy="77152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sv-SE" sz="1000" kern="0" dirty="0">
                <a:solidFill>
                  <a:prstClr val="white"/>
                </a:solidFill>
                <a:latin typeface="Segoe UI"/>
              </a:rPr>
              <a:t>Inkluderande bågskytte med välutbildade ledare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1881770A-DDBD-4FEA-B978-3783285DCA58}"/>
              </a:ext>
            </a:extLst>
          </p:cNvPr>
          <p:cNvSpPr/>
          <p:nvPr/>
        </p:nvSpPr>
        <p:spPr>
          <a:xfrm>
            <a:off x="1847529" y="3665588"/>
            <a:ext cx="1438275" cy="77152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sv-SE" sz="1000" kern="0">
                <a:solidFill>
                  <a:prstClr val="white"/>
                </a:solidFill>
                <a:latin typeface="Segoe UI"/>
              </a:rPr>
              <a:t>Modernt bågskytte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711330EF-AC0E-45F4-89A2-A66FC927B2DA}"/>
              </a:ext>
            </a:extLst>
          </p:cNvPr>
          <p:cNvSpPr/>
          <p:nvPr/>
        </p:nvSpPr>
        <p:spPr>
          <a:xfrm>
            <a:off x="1876103" y="4599633"/>
            <a:ext cx="1438275" cy="77152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sv-SE" sz="1000" kern="0" dirty="0">
                <a:solidFill>
                  <a:prstClr val="white"/>
                </a:solidFill>
                <a:latin typeface="Segoe UI"/>
              </a:rPr>
              <a:t>Konkurrenskraftigt landslag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576B02D-4CC6-463C-9CA0-6BE5BF91F07B}"/>
              </a:ext>
            </a:extLst>
          </p:cNvPr>
          <p:cNvSpPr/>
          <p:nvPr/>
        </p:nvSpPr>
        <p:spPr>
          <a:xfrm>
            <a:off x="1889121" y="5537796"/>
            <a:ext cx="1438275" cy="771525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sv-SE" sz="1000" kern="0">
                <a:solidFill>
                  <a:prstClr val="white"/>
                </a:solidFill>
                <a:latin typeface="Segoe UI"/>
              </a:rPr>
              <a:t>Goda ekonomiska förutsättningar</a:t>
            </a:r>
          </a:p>
        </p:txBody>
      </p:sp>
      <p:sp>
        <p:nvSpPr>
          <p:cNvPr id="15" name="Likbent triangel 14">
            <a:extLst>
              <a:ext uri="{FF2B5EF4-FFF2-40B4-BE49-F238E27FC236}">
                <a16:creationId xmlns:a16="http://schemas.microsoft.com/office/drawing/2014/main" id="{9CC1A5DA-1489-4BED-A0E1-845E87670278}"/>
              </a:ext>
            </a:extLst>
          </p:cNvPr>
          <p:cNvSpPr/>
          <p:nvPr/>
        </p:nvSpPr>
        <p:spPr>
          <a:xfrm rot="5400000">
            <a:off x="4325002" y="4128096"/>
            <a:ext cx="3871910" cy="490538"/>
          </a:xfrm>
          <a:prstGeom prst="triangle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defRPr/>
            </a:pPr>
            <a:endParaRPr lang="sv-SE" sz="1000" kern="0">
              <a:solidFill>
                <a:prstClr val="white"/>
              </a:solidFill>
              <a:latin typeface="Segoe UI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BA04A9F-E105-60AE-E12A-148D3AD7D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2515" y="5867191"/>
            <a:ext cx="838800" cy="8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25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Archery Association of India suspended for holding two elections">
            <a:extLst>
              <a:ext uri="{FF2B5EF4-FFF2-40B4-BE49-F238E27FC236}">
                <a16:creationId xmlns:a16="http://schemas.microsoft.com/office/drawing/2014/main" id="{48304CCB-6DF6-4764-B332-07E89371A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83" r="-1" b="25574"/>
          <a:stretch/>
        </p:blipFill>
        <p:spPr bwMode="auto">
          <a:xfrm>
            <a:off x="432000" y="195942"/>
            <a:ext cx="11349297" cy="27286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E690D96F-E78C-4274-B7A8-22CB0A842029}"/>
              </a:ext>
            </a:extLst>
          </p:cNvPr>
          <p:cNvSpPr txBox="1">
            <a:spLocks/>
          </p:cNvSpPr>
          <p:nvPr/>
        </p:nvSpPr>
        <p:spPr>
          <a:xfrm>
            <a:off x="431800" y="3094914"/>
            <a:ext cx="4989513" cy="3139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bg1"/>
                </a:solidFill>
                <a:latin typeface="Brandon Grotesque Regular" panose="020B05030202030602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Brandon Grotesque Regular" panose="020B05030202030602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Brandon Grotesque Regular" panose="020B05030202030602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Brandon Grotesque Regular" panose="020B05030202030602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Brandon Grotesque Regular" panose="020B05030202030602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accent2"/>
                </a:solidFill>
              </a:rPr>
              <a:t>MÅL 2025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4BF6188-CE46-4CB3-B7E5-AE8D24B8D39C}"/>
              </a:ext>
            </a:extLst>
          </p:cNvPr>
          <p:cNvSpPr txBox="1">
            <a:spLocks/>
          </p:cNvSpPr>
          <p:nvPr/>
        </p:nvSpPr>
        <p:spPr bwMode="auto">
          <a:xfrm>
            <a:off x="4318777" y="3933372"/>
            <a:ext cx="7462520" cy="27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rgbClr val="2F75A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rgbClr val="2F75A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rgbClr val="2F75A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rgbClr val="2F75A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rgbClr val="2F75A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800" b="1" dirty="0">
                <a:solidFill>
                  <a:schemeClr val="accent2"/>
                </a:solidFill>
              </a:rPr>
              <a:t>Antalet medlemmar		11 000 </a:t>
            </a:r>
            <a:r>
              <a:rPr lang="sv-SE" sz="1800" dirty="0">
                <a:solidFill>
                  <a:schemeClr val="accent2"/>
                </a:solidFill>
              </a:rPr>
              <a:t>		 (9771*,10300**)</a:t>
            </a:r>
          </a:p>
          <a:p>
            <a:r>
              <a:rPr lang="sv-SE" sz="1800" b="1" dirty="0">
                <a:solidFill>
                  <a:schemeClr val="accent2"/>
                </a:solidFill>
              </a:rPr>
              <a:t>Antal föreningar		     160</a:t>
            </a:r>
            <a:r>
              <a:rPr lang="sv-SE" sz="1800" dirty="0">
                <a:solidFill>
                  <a:schemeClr val="accent2"/>
                </a:solidFill>
              </a:rPr>
              <a:t>		(155*)</a:t>
            </a:r>
          </a:p>
          <a:p>
            <a:r>
              <a:rPr lang="sv-SE" sz="1800" b="1" dirty="0">
                <a:solidFill>
                  <a:schemeClr val="accent2"/>
                </a:solidFill>
              </a:rPr>
              <a:t>Antal utbildade ledare och tränare      800</a:t>
            </a:r>
            <a:r>
              <a:rPr lang="sv-SE" sz="1800" dirty="0">
                <a:solidFill>
                  <a:schemeClr val="accent2"/>
                </a:solidFill>
              </a:rPr>
              <a:t>		(ca 500*)</a:t>
            </a:r>
          </a:p>
          <a:p>
            <a:endParaRPr lang="sv-SE" sz="1800" dirty="0">
              <a:solidFill>
                <a:schemeClr val="accent2"/>
              </a:solidFill>
            </a:endParaRPr>
          </a:p>
          <a:p>
            <a:endParaRPr lang="sv-SE" sz="1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sv-SE" sz="1800" dirty="0">
                <a:solidFill>
                  <a:schemeClr val="accent2"/>
                </a:solidFill>
              </a:rPr>
              <a:t>						</a:t>
            </a:r>
            <a:r>
              <a:rPr lang="sv-SE" sz="1400" dirty="0">
                <a:solidFill>
                  <a:schemeClr val="accent2"/>
                </a:solidFill>
              </a:rPr>
              <a:t> </a:t>
            </a:r>
            <a:r>
              <a:rPr lang="sv-SE" sz="1400">
                <a:solidFill>
                  <a:schemeClr val="accent2"/>
                </a:solidFill>
              </a:rPr>
              <a:t>* 2022</a:t>
            </a:r>
            <a:endParaRPr lang="sv-SE" sz="1400" dirty="0">
              <a:solidFill>
                <a:schemeClr val="accent2"/>
              </a:solidFill>
              <a:cs typeface="Calibri"/>
            </a:endParaRPr>
          </a:p>
          <a:p>
            <a:pPr marL="0" indent="0">
              <a:buNone/>
            </a:pPr>
            <a:r>
              <a:rPr lang="sv-SE" sz="1400" dirty="0">
                <a:solidFill>
                  <a:schemeClr val="accent2"/>
                </a:solidFill>
              </a:rPr>
              <a:t>						** 2019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1C6DE8A6-0B97-6C71-52FA-068FCE67D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897" y="5909116"/>
            <a:ext cx="838800" cy="8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78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08314" y="44623"/>
            <a:ext cx="9280174" cy="1679601"/>
          </a:xfrm>
        </p:spPr>
        <p:txBody>
          <a:bodyPr>
            <a:noAutofit/>
          </a:bodyPr>
          <a:lstStyle/>
          <a:p>
            <a:r>
              <a:rPr lang="sv-SE" sz="4000" dirty="0"/>
              <a:t>Sammanfattning av huvudfokus 2023</a:t>
            </a:r>
          </a:p>
        </p:txBody>
      </p:sp>
      <p:sp>
        <p:nvSpPr>
          <p:cNvPr id="4" name="Rektangel med rundade hörn 3"/>
          <p:cNvSpPr/>
          <p:nvPr/>
        </p:nvSpPr>
        <p:spPr>
          <a:xfrm>
            <a:off x="2297156" y="4717523"/>
            <a:ext cx="5976664" cy="71948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b="1" dirty="0">
                <a:solidFill>
                  <a:schemeClr val="tx1"/>
                </a:solidFill>
              </a:rPr>
              <a:t>Elitplattform Olympiskt </a:t>
            </a:r>
            <a:r>
              <a:rPr lang="sv-SE" sz="1600" b="1" dirty="0" err="1">
                <a:solidFill>
                  <a:schemeClr val="tx1"/>
                </a:solidFill>
              </a:rPr>
              <a:t>bågkytte</a:t>
            </a:r>
            <a:r>
              <a:rPr lang="sv-SE" sz="1600" b="1" dirty="0">
                <a:solidFill>
                  <a:schemeClr val="tx1"/>
                </a:solidFill>
              </a:rPr>
              <a:t> 2032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	</a:t>
            </a:r>
            <a:r>
              <a:rPr lang="sv-SE" sz="1600" dirty="0">
                <a:solidFill>
                  <a:schemeClr val="tx1"/>
                </a:solidFill>
              </a:rPr>
              <a:t> - </a:t>
            </a:r>
            <a:r>
              <a:rPr lang="sv-SE" sz="1600" i="1" dirty="0">
                <a:solidFill>
                  <a:schemeClr val="tx1"/>
                </a:solidFill>
              </a:rPr>
              <a:t>uppstart av långsiktig satsning</a:t>
            </a:r>
          </a:p>
        </p:txBody>
      </p:sp>
      <p:sp>
        <p:nvSpPr>
          <p:cNvPr id="5" name="Rektangel med rundade hörn 4"/>
          <p:cNvSpPr/>
          <p:nvPr/>
        </p:nvSpPr>
        <p:spPr>
          <a:xfrm>
            <a:off x="987489" y="1619027"/>
            <a:ext cx="5976664" cy="71948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b="1" dirty="0"/>
              <a:t>Bågskytte för alla  - främja psykisk hälsa</a:t>
            </a:r>
          </a:p>
          <a:p>
            <a:r>
              <a:rPr lang="sv-SE" sz="1600" b="1" dirty="0"/>
              <a:t>	 </a:t>
            </a:r>
            <a:r>
              <a:rPr lang="sv-SE" sz="1600" dirty="0"/>
              <a:t>- </a:t>
            </a:r>
            <a:r>
              <a:rPr lang="sv-SE" sz="1600" i="1" dirty="0"/>
              <a:t>ökad välbefinnande </a:t>
            </a:r>
            <a:r>
              <a:rPr lang="sv-SE" sz="1600" i="1" dirty="0" err="1"/>
              <a:t>inkl</a:t>
            </a:r>
            <a:r>
              <a:rPr lang="sv-SE" sz="1600" i="1" dirty="0"/>
              <a:t> NPF</a:t>
            </a:r>
          </a:p>
        </p:txBody>
      </p:sp>
      <p:sp>
        <p:nvSpPr>
          <p:cNvPr id="6" name="Rektangel med rundade hörn 5"/>
          <p:cNvSpPr/>
          <p:nvPr/>
        </p:nvSpPr>
        <p:spPr>
          <a:xfrm>
            <a:off x="1315297" y="2664174"/>
            <a:ext cx="5976664" cy="71948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b="1" dirty="0">
                <a:solidFill>
                  <a:schemeClr val="tx1"/>
                </a:solidFill>
              </a:rPr>
              <a:t>Kommunikation</a:t>
            </a:r>
            <a:endParaRPr lang="sv-SE" sz="1600" b="1" i="1" dirty="0">
              <a:solidFill>
                <a:schemeClr val="tx1"/>
              </a:solidFill>
            </a:endParaRPr>
          </a:p>
          <a:p>
            <a:r>
              <a:rPr lang="sv-SE" sz="1600" i="1" dirty="0">
                <a:solidFill>
                  <a:schemeClr val="tx1"/>
                </a:solidFill>
              </a:rPr>
              <a:t> 	- förbättra upplevelsen och informationen om bågskytte</a:t>
            </a:r>
          </a:p>
        </p:txBody>
      </p:sp>
      <p:sp>
        <p:nvSpPr>
          <p:cNvPr id="7" name="Rektangel med rundade hörn 6"/>
          <p:cNvSpPr/>
          <p:nvPr/>
        </p:nvSpPr>
        <p:spPr>
          <a:xfrm>
            <a:off x="1987217" y="3672286"/>
            <a:ext cx="5976664" cy="71948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b="1" dirty="0">
                <a:solidFill>
                  <a:schemeClr val="tx1"/>
                </a:solidFill>
              </a:rPr>
              <a:t>Ledarlyftet</a:t>
            </a:r>
            <a:r>
              <a:rPr lang="sv-SE" sz="1600" dirty="0">
                <a:solidFill>
                  <a:schemeClr val="tx1"/>
                </a:solidFill>
              </a:rPr>
              <a:t> </a:t>
            </a:r>
          </a:p>
          <a:p>
            <a:r>
              <a:rPr lang="sv-SE" sz="1600" i="1" dirty="0">
                <a:solidFill>
                  <a:schemeClr val="tx1"/>
                </a:solidFill>
              </a:rPr>
              <a:t>	– utbilda Sveriges tränare och ledare enligt framtagen 	modell från utbildningskommittén</a:t>
            </a:r>
          </a:p>
        </p:txBody>
      </p:sp>
      <p:sp>
        <p:nvSpPr>
          <p:cNvPr id="3" name="Rektangel med rundade hörn 3">
            <a:extLst>
              <a:ext uri="{FF2B5EF4-FFF2-40B4-BE49-F238E27FC236}">
                <a16:creationId xmlns:a16="http://schemas.microsoft.com/office/drawing/2014/main" id="{1ABF513D-7A60-4080-A962-940D91D8DFEC}"/>
              </a:ext>
            </a:extLst>
          </p:cNvPr>
          <p:cNvSpPr/>
          <p:nvPr/>
        </p:nvSpPr>
        <p:spPr>
          <a:xfrm>
            <a:off x="9688286" y="2801077"/>
            <a:ext cx="2013857" cy="1459037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/>
              <a:t>Få flera att upptäcka eller återupptäcka ”Bågskytte bästa idrotten” </a:t>
            </a:r>
          </a:p>
        </p:txBody>
      </p:sp>
      <p:sp>
        <p:nvSpPr>
          <p:cNvPr id="8" name="Rektangel med rundade hörn 3">
            <a:extLst>
              <a:ext uri="{FF2B5EF4-FFF2-40B4-BE49-F238E27FC236}">
                <a16:creationId xmlns:a16="http://schemas.microsoft.com/office/drawing/2014/main" id="{1D0FBF3C-DE69-8087-9908-A6A603DEE802}"/>
              </a:ext>
            </a:extLst>
          </p:cNvPr>
          <p:cNvSpPr/>
          <p:nvPr/>
        </p:nvSpPr>
        <p:spPr>
          <a:xfrm>
            <a:off x="3232913" y="5781298"/>
            <a:ext cx="5976664" cy="71948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sz="1600" b="1" dirty="0">
                <a:solidFill>
                  <a:schemeClr val="tx1"/>
                </a:solidFill>
              </a:rPr>
              <a:t>Innovation i träning och tävling</a:t>
            </a:r>
          </a:p>
          <a:p>
            <a:r>
              <a:rPr lang="sv-SE" sz="1600" b="1" dirty="0">
                <a:solidFill>
                  <a:schemeClr val="tx1"/>
                </a:solidFill>
              </a:rPr>
              <a:t>	</a:t>
            </a:r>
            <a:r>
              <a:rPr lang="sv-SE" sz="1600" dirty="0">
                <a:solidFill>
                  <a:schemeClr val="tx1"/>
                </a:solidFill>
              </a:rPr>
              <a:t> - påbörja </a:t>
            </a:r>
            <a:r>
              <a:rPr lang="sv-SE" sz="1600" i="1" dirty="0">
                <a:solidFill>
                  <a:schemeClr val="tx1"/>
                </a:solidFill>
              </a:rPr>
              <a:t>implementering av  </a:t>
            </a:r>
            <a:r>
              <a:rPr lang="sv-SE" sz="1600" i="1" dirty="0" err="1">
                <a:solidFill>
                  <a:schemeClr val="tx1"/>
                </a:solidFill>
              </a:rPr>
              <a:t>RunArchery</a:t>
            </a:r>
            <a:r>
              <a:rPr lang="sv-SE" sz="1600" i="1" dirty="0">
                <a:solidFill>
                  <a:schemeClr val="tx1"/>
                </a:solidFill>
              </a:rPr>
              <a:t>, </a:t>
            </a:r>
            <a:r>
              <a:rPr lang="sv-SE" sz="1600" i="1" dirty="0" err="1">
                <a:solidFill>
                  <a:schemeClr val="tx1"/>
                </a:solidFill>
              </a:rPr>
              <a:t>SkiArchery</a:t>
            </a:r>
            <a:r>
              <a:rPr lang="sv-SE" sz="1600" i="1" dirty="0">
                <a:solidFill>
                  <a:schemeClr val="tx1"/>
                </a:solidFill>
              </a:rPr>
              <a:t>, e-	</a:t>
            </a:r>
            <a:r>
              <a:rPr lang="sv-SE" sz="1600" i="1" dirty="0" err="1">
                <a:solidFill>
                  <a:schemeClr val="tx1"/>
                </a:solidFill>
              </a:rPr>
              <a:t>archery</a:t>
            </a:r>
            <a:r>
              <a:rPr lang="sv-SE" sz="1600" i="1" dirty="0">
                <a:solidFill>
                  <a:schemeClr val="tx1"/>
                </a:solidFill>
              </a:rPr>
              <a:t> , </a:t>
            </a:r>
            <a:r>
              <a:rPr lang="sv-SE" sz="1600" i="1" dirty="0" err="1">
                <a:solidFill>
                  <a:schemeClr val="tx1"/>
                </a:solidFill>
              </a:rPr>
              <a:t>ActionArchery</a:t>
            </a:r>
            <a:r>
              <a:rPr lang="sv-SE" sz="1600" i="1" dirty="0">
                <a:solidFill>
                  <a:schemeClr val="tx1"/>
                </a:solidFill>
              </a:rPr>
              <a:t> och rekreationsbågskytte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99422BB-0B03-A8B6-DACF-ADAF9CAB7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9272" y="5861491"/>
            <a:ext cx="838800" cy="86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67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ågskytteförbubde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4987"/>
      </a:accent1>
      <a:accent2>
        <a:srgbClr val="FFCD00"/>
      </a:accent2>
      <a:accent3>
        <a:srgbClr val="2D2D2C"/>
      </a:accent3>
      <a:accent4>
        <a:srgbClr val="424241"/>
      </a:accent4>
      <a:accent5>
        <a:srgbClr val="FFCD00"/>
      </a:accent5>
      <a:accent6>
        <a:srgbClr val="00498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ågskytteförbundet PowerPoint mall -utkast.potx" id="{8E799D1C-F1C7-4DB3-A06C-867C4E0EBDE4}" vid="{DC47FA7F-D130-447A-A428-33DE84CBF222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ågskytteförbundet PowerPoint mall -utkast.potx" id="{8E799D1C-F1C7-4DB3-A06C-867C4E0EBDE4}" vid="{D0791D01-2FF0-4EA2-9655-7622164002B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Ba╠ègskyttefo╠êrbundet PowerPoint mall 20211216</Template>
  <TotalTime>430</TotalTime>
  <Words>298</Words>
  <Application>Microsoft Office PowerPoint</Application>
  <PresentationFormat>Bredbild</PresentationFormat>
  <Paragraphs>70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5</vt:i4>
      </vt:variant>
    </vt:vector>
  </HeadingPairs>
  <TitlesOfParts>
    <vt:vector size="16" baseType="lpstr">
      <vt:lpstr>Arial</vt:lpstr>
      <vt:lpstr>Brandon Grotesque Bold</vt:lpstr>
      <vt:lpstr>Brandon Grotesque Medium</vt:lpstr>
      <vt:lpstr>Brandon Grotesque Regular</vt:lpstr>
      <vt:lpstr>Calibri</vt:lpstr>
      <vt:lpstr>Calibri Light</vt:lpstr>
      <vt:lpstr>Circular Std Book</vt:lpstr>
      <vt:lpstr>Helvetica Neue</vt:lpstr>
      <vt:lpstr>Segoe UI</vt:lpstr>
      <vt:lpstr>Office-tema</vt:lpstr>
      <vt:lpstr>Anpassad formgivning</vt:lpstr>
      <vt:lpstr>verksamhetsplan  2023  inkl strategisk plan 2025 </vt:lpstr>
      <vt:lpstr>Strategiska mål 2025</vt:lpstr>
      <vt:lpstr>Idag och imorgon</vt:lpstr>
      <vt:lpstr>PowerPoint-presentation</vt:lpstr>
      <vt:lpstr>Sammanfattning av huvudfokus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Carina Olsson</dc:creator>
  <cp:lastModifiedBy>Cenneth Åhlund1</cp:lastModifiedBy>
  <cp:revision>8</cp:revision>
  <dcterms:created xsi:type="dcterms:W3CDTF">2022-04-02T11:04:12Z</dcterms:created>
  <dcterms:modified xsi:type="dcterms:W3CDTF">2023-03-30T19:20:58Z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7d76393-9a45-44bc-94e0-70aeaf3df879_Enabled">
    <vt:lpwstr>true</vt:lpwstr>
  </property>
  <property fmtid="{D5CDD505-2E9C-101B-9397-08002B2CF9AE}" pid="3" name="MSIP_Label_37d76393-9a45-44bc-94e0-70aeaf3df879_SetDate">
    <vt:lpwstr>2022-09-17T07:42:13Z</vt:lpwstr>
  </property>
  <property fmtid="{D5CDD505-2E9C-101B-9397-08002B2CF9AE}" pid="4" name="MSIP_Label_37d76393-9a45-44bc-94e0-70aeaf3df879_Method">
    <vt:lpwstr>Standard</vt:lpwstr>
  </property>
  <property fmtid="{D5CDD505-2E9C-101B-9397-08002B2CF9AE}" pid="5" name="MSIP_Label_37d76393-9a45-44bc-94e0-70aeaf3df879_Name">
    <vt:lpwstr>OCD-REST</vt:lpwstr>
  </property>
  <property fmtid="{D5CDD505-2E9C-101B-9397-08002B2CF9AE}" pid="6" name="MSIP_Label_37d76393-9a45-44bc-94e0-70aeaf3df879_SiteId">
    <vt:lpwstr>39e1abd8-ed13-44eb-be42-1e20116ea98c</vt:lpwstr>
  </property>
  <property fmtid="{D5CDD505-2E9C-101B-9397-08002B2CF9AE}" pid="7" name="MSIP_Label_37d76393-9a45-44bc-94e0-70aeaf3df879_ActionId">
    <vt:lpwstr>b3330987-a673-43e0-8676-7b30c171e361</vt:lpwstr>
  </property>
  <property fmtid="{D5CDD505-2E9C-101B-9397-08002B2CF9AE}" pid="8" name="MSIP_Label_37d76393-9a45-44bc-94e0-70aeaf3df879_ContentBits">
    <vt:lpwstr>2</vt:lpwstr>
  </property>
  <property fmtid="{D5CDD505-2E9C-101B-9397-08002B2CF9AE}" pid="9" name="ClassificationContentMarkingFooterLocations">
    <vt:lpwstr>Office-tema:9\Anpassad formgivning:8</vt:lpwstr>
  </property>
  <property fmtid="{D5CDD505-2E9C-101B-9397-08002B2CF9AE}" pid="10" name="ClassificationContentMarkingFooterText">
    <vt:lpwstr>Restricted</vt:lpwstr>
  </property>
</Properties>
</file>