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62" r:id="rId2"/>
    <p:sldId id="283" r:id="rId3"/>
    <p:sldId id="286" r:id="rId4"/>
    <p:sldId id="284" r:id="rId5"/>
    <p:sldId id="285" r:id="rId6"/>
    <p:sldId id="298" r:id="rId7"/>
    <p:sldId id="288" r:id="rId8"/>
    <p:sldId id="289" r:id="rId9"/>
    <p:sldId id="290" r:id="rId10"/>
    <p:sldId id="291" r:id="rId11"/>
    <p:sldId id="293" r:id="rId12"/>
    <p:sldId id="294" r:id="rId13"/>
    <p:sldId id="297" r:id="rId14"/>
    <p:sldId id="287" r:id="rId15"/>
    <p:sldId id="292" r:id="rId16"/>
    <p:sldId id="299" r:id="rId17"/>
    <p:sldId id="300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fl\Dropbox\B&#229;gskytte\OS%20medalj&#246;rer%20till%20Kravanalys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&#246;rn\Downloads\Ba&#778;gskytteutvecklingstrapp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Elitskyttens</a:t>
            </a:r>
            <a:r>
              <a:rPr lang="sv-SE" baseline="0"/>
              <a:t> fördelning av f</a:t>
            </a:r>
            <a:r>
              <a:rPr lang="sv-SE"/>
              <a:t>örmågor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F3-446B-929C-32BF03B655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F3-446B-929C-32BF03B655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F3-446B-929C-32BF03B655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EF3-446B-929C-32BF03B655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EF3-446B-929C-32BF03B6552E}"/>
              </c:ext>
            </c:extLst>
          </c:dPt>
          <c:cat>
            <c:strRef>
              <c:f>Blad1!$A$5:$A$9</c:f>
              <c:strCache>
                <c:ptCount val="5"/>
                <c:pt idx="0">
                  <c:v>Skjutteknik</c:v>
                </c:pt>
                <c:pt idx="1">
                  <c:v>Fysik</c:v>
                </c:pt>
                <c:pt idx="2">
                  <c:v>Mental</c:v>
                </c:pt>
                <c:pt idx="3">
                  <c:v>Utrustning och trimning</c:v>
                </c:pt>
                <c:pt idx="4">
                  <c:v>Planering och uppföljning</c:v>
                </c:pt>
              </c:strCache>
            </c:strRef>
          </c:cat>
          <c:val>
            <c:numRef>
              <c:f>Blad1!$B$5:$B$9</c:f>
              <c:numCache>
                <c:formatCode>General</c:formatCode>
                <c:ptCount val="5"/>
                <c:pt idx="0">
                  <c:v>40</c:v>
                </c:pt>
                <c:pt idx="1">
                  <c:v>15</c:v>
                </c:pt>
                <c:pt idx="2">
                  <c:v>30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F3-446B-929C-32BF03B65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Träniningstid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997-492E-AF4D-5EB8C9202F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997-492E-AF4D-5EB8C9202F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997-492E-AF4D-5EB8C9202F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997-492E-AF4D-5EB8C9202F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997-492E-AF4D-5EB8C9202FE9}"/>
              </c:ext>
            </c:extLst>
          </c:dPt>
          <c:cat>
            <c:strRef>
              <c:f>Blad1!$A$23:$A$27</c:f>
              <c:strCache>
                <c:ptCount val="5"/>
                <c:pt idx="0">
                  <c:v>Skjutteknik</c:v>
                </c:pt>
                <c:pt idx="1">
                  <c:v>Fysik</c:v>
                </c:pt>
                <c:pt idx="2">
                  <c:v>Mental</c:v>
                </c:pt>
                <c:pt idx="3">
                  <c:v>Utrustning och trimning</c:v>
                </c:pt>
                <c:pt idx="4">
                  <c:v>Planering och uppföljning</c:v>
                </c:pt>
              </c:strCache>
            </c:strRef>
          </c:cat>
          <c:val>
            <c:numRef>
              <c:f>Blad1!$B$23:$B$27</c:f>
              <c:numCache>
                <c:formatCode>General</c:formatCode>
                <c:ptCount val="5"/>
                <c:pt idx="0">
                  <c:v>60</c:v>
                </c:pt>
                <c:pt idx="1">
                  <c:v>20</c:v>
                </c:pt>
                <c:pt idx="2">
                  <c:v>8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97-492E-AF4D-5EB8C9202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Medaljtratt Herrar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 medaljörer till Kravanalysen.xlsx]Blad2'!$D$12</c:f>
              <c:strCache>
                <c:ptCount val="1"/>
                <c:pt idx="0">
                  <c:v>Nedre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'[OS medaljörer till Kravanalysen.xlsx]Blad2'!$C$13:$C$17</c:f>
              <c:strCache>
                <c:ptCount val="5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OS år</c:v>
                </c:pt>
              </c:strCache>
            </c:strRef>
          </c:cat>
          <c:val>
            <c:numRef>
              <c:f>'[OS medaljörer till Kravanalysen.xlsx]Blad2'!$D$13:$D$17</c:f>
              <c:numCache>
                <c:formatCode>General</c:formatCode>
                <c:ptCount val="5"/>
                <c:pt idx="0">
                  <c:v>654</c:v>
                </c:pt>
                <c:pt idx="1">
                  <c:v>657</c:v>
                </c:pt>
                <c:pt idx="2">
                  <c:v>664</c:v>
                </c:pt>
                <c:pt idx="3">
                  <c:v>668</c:v>
                </c:pt>
                <c:pt idx="4">
                  <c:v>670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B7-4E10-B89C-63FDBDF301B7}"/>
            </c:ext>
          </c:extLst>
        </c:ser>
        <c:ser>
          <c:idx val="1"/>
          <c:order val="1"/>
          <c:tx>
            <c:strRef>
              <c:f>'[OS medaljörer till Kravanalysen.xlsx]Blad2'!$E$12</c:f>
              <c:strCache>
                <c:ptCount val="1"/>
                <c:pt idx="0">
                  <c:v>Övre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'[OS medaljörer till Kravanalysen.xlsx]Blad2'!$C$13:$C$17</c:f>
              <c:strCache>
                <c:ptCount val="5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OS år</c:v>
                </c:pt>
              </c:strCache>
            </c:strRef>
          </c:cat>
          <c:val>
            <c:numRef>
              <c:f>'[OS medaljörer till Kravanalysen.xlsx]Blad2'!$E$13:$E$17</c:f>
              <c:numCache>
                <c:formatCode>General</c:formatCode>
                <c:ptCount val="5"/>
                <c:pt idx="0">
                  <c:v>663</c:v>
                </c:pt>
                <c:pt idx="1">
                  <c:v>666</c:v>
                </c:pt>
                <c:pt idx="2">
                  <c:v>672</c:v>
                </c:pt>
                <c:pt idx="3">
                  <c:v>680</c:v>
                </c:pt>
                <c:pt idx="4">
                  <c:v>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B7-4E10-B89C-63FDBDF30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827712"/>
        <c:axId val="355829248"/>
      </c:lineChart>
      <c:catAx>
        <c:axId val="3558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5829248"/>
        <c:crossesAt val="630"/>
        <c:auto val="1"/>
        <c:lblAlgn val="ctr"/>
        <c:lblOffset val="100"/>
        <c:noMultiLvlLbl val="0"/>
      </c:catAx>
      <c:valAx>
        <c:axId val="355829248"/>
        <c:scaling>
          <c:orientation val="minMax"/>
          <c:max val="685"/>
          <c:min val="6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58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Medaljtratt Damer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Blad2!$D$29</c:f>
              <c:strCache>
                <c:ptCount val="1"/>
                <c:pt idx="0">
                  <c:v>Nedre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Blad2!$C$30:$C$34</c:f>
              <c:strCache>
                <c:ptCount val="5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OS år</c:v>
                </c:pt>
              </c:strCache>
            </c:strRef>
          </c:cat>
          <c:val>
            <c:numRef>
              <c:f>Blad2!$D$30:$D$34</c:f>
              <c:numCache>
                <c:formatCode>General</c:formatCode>
                <c:ptCount val="5"/>
                <c:pt idx="0">
                  <c:v>624</c:v>
                </c:pt>
                <c:pt idx="1">
                  <c:v>655</c:v>
                </c:pt>
                <c:pt idx="2">
                  <c:v>642</c:v>
                </c:pt>
                <c:pt idx="3">
                  <c:v>643</c:v>
                </c:pt>
                <c:pt idx="4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56-4555-B6BD-56886DAEC246}"/>
            </c:ext>
          </c:extLst>
        </c:ser>
        <c:ser>
          <c:idx val="1"/>
          <c:order val="1"/>
          <c:tx>
            <c:strRef>
              <c:f>Blad2!$E$29</c:f>
              <c:strCache>
                <c:ptCount val="1"/>
                <c:pt idx="0">
                  <c:v>Övre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Blad2!$C$30:$C$34</c:f>
              <c:strCache>
                <c:ptCount val="5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OS år</c:v>
                </c:pt>
              </c:strCache>
            </c:strRef>
          </c:cat>
          <c:val>
            <c:numRef>
              <c:f>Blad2!$E$30:$E$34</c:f>
              <c:numCache>
                <c:formatCode>General</c:formatCode>
                <c:ptCount val="5"/>
                <c:pt idx="0">
                  <c:v>658</c:v>
                </c:pt>
                <c:pt idx="1">
                  <c:v>680</c:v>
                </c:pt>
                <c:pt idx="2">
                  <c:v>645</c:v>
                </c:pt>
                <c:pt idx="3">
                  <c:v>654</c:v>
                </c:pt>
                <c:pt idx="4">
                  <c:v>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56-4555-B6BD-56886DAEC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854976"/>
        <c:axId val="359399808"/>
      </c:lineChart>
      <c:catAx>
        <c:axId val="35585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399808"/>
        <c:crossesAt val="630"/>
        <c:auto val="1"/>
        <c:lblAlgn val="ctr"/>
        <c:lblOffset val="100"/>
        <c:noMultiLvlLbl val="0"/>
      </c:catAx>
      <c:valAx>
        <c:axId val="359399808"/>
        <c:scaling>
          <c:orientation val="minMax"/>
          <c:max val="680"/>
          <c:min val="6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585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800" b="1" i="0">
                <a:solidFill>
                  <a:srgbClr val="000000"/>
                </a:solidFill>
              </a:defRPr>
            </a:pPr>
            <a:r>
              <a:rPr lang="sv-SE"/>
              <a:t>Mängd</a:t>
            </a:r>
          </a:p>
        </c:rich>
      </c:tx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spPr>
            <a:ln w="19050" cmpd="sng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[Bågskytteutvecklingstrappa.xlsx]Utveckling!$B$4:$B$14</c:f>
              <c:numCache>
                <c:formatCode>General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[Bågskytteutvecklingstrappa.xlsx]Utveckling!$D$4:$D$14</c:f>
              <c:numCache>
                <c:formatCode>#,##0</c:formatCode>
                <c:ptCount val="11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72-459A-8D4E-36885E77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445248"/>
        <c:axId val="359446784"/>
      </c:lineChart>
      <c:catAx>
        <c:axId val="359445248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/>
          <a:lstStyle/>
          <a:p>
            <a:pPr lvl="0">
              <a:defRPr sz="1000" b="0" i="0">
                <a:solidFill>
                  <a:srgbClr val="000000"/>
                </a:solidFill>
              </a:defRPr>
            </a:pPr>
            <a:endParaRPr lang="sv-SE"/>
          </a:p>
        </c:txPr>
        <c:crossAx val="359446784"/>
        <c:crosses val="autoZero"/>
        <c:auto val="1"/>
        <c:lblAlgn val="ctr"/>
        <c:lblOffset val="100"/>
        <c:noMultiLvlLbl val="1"/>
      </c:catAx>
      <c:valAx>
        <c:axId val="359446784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 lvl="0">
                  <a:defRPr sz="1000" b="1" i="0">
                    <a:solidFill>
                      <a:srgbClr val="000000"/>
                    </a:solidFill>
                  </a:defRPr>
                </a:pPr>
                <a:r>
                  <a:rPr lang="sv-SE"/>
                  <a:t>1000 pilar</a:t>
                </a:r>
              </a:p>
            </c:rich>
          </c:tx>
          <c:overlay val="0"/>
        </c:title>
        <c:numFmt formatCode="#,##0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 lvl="0">
              <a:defRPr sz="1000" b="0" i="0">
                <a:solidFill>
                  <a:srgbClr val="000000"/>
                </a:solidFill>
              </a:defRPr>
            </a:pPr>
            <a:endParaRPr lang="sv-SE"/>
          </a:p>
        </c:txPr>
        <c:crossAx val="35944524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zero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E8783-58A2-478C-BBAB-64FDC96E2D22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19603-7D99-4AED-A91D-942655F10D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08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85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64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32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6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134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8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01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33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9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2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79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E846-1FFD-4F06-94AE-28EC3C3BFAFD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961D-D002-4E37-8F37-DDC591363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80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0865"/>
            <a:ext cx="7772400" cy="2644279"/>
          </a:xfrm>
          <a:solidFill>
            <a:schemeClr val="bg2"/>
          </a:solidFill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Kravprofil olympiska spelen</a:t>
            </a:r>
            <a:br>
              <a:rPr lang="sv-S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sv-SE" i="1" dirty="0">
                <a:solidFill>
                  <a:schemeClr val="tx2">
                    <a:lumMod val="75000"/>
                  </a:schemeClr>
                </a:solidFill>
              </a:rPr>
              <a:t>med guld i sikte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/>
                </a:solidFill>
              </a:rPr>
              <a:t>2018-09-23</a:t>
            </a:r>
            <a:endParaRPr lang="sv-SE" sz="2400" dirty="0"/>
          </a:p>
        </p:txBody>
      </p:sp>
      <p:pic>
        <p:nvPicPr>
          <p:cNvPr id="5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4" y="5355436"/>
            <a:ext cx="864490" cy="139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38" y="5373216"/>
            <a:ext cx="1090355" cy="134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883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148064" y="1839814"/>
            <a:ext cx="3605560" cy="482954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2900" b="1" dirty="0"/>
              <a:t>Krav</a:t>
            </a:r>
          </a:p>
          <a:p>
            <a:r>
              <a:rPr lang="sv-SE" sz="2900" dirty="0"/>
              <a:t>Maximal styrka i dragposition &gt; 200 % av bågens styrka </a:t>
            </a:r>
          </a:p>
          <a:p>
            <a:r>
              <a:rPr lang="sv-SE" sz="2900" dirty="0"/>
              <a:t>Ett lats-drag med belastning motsvarande 4 gånger bågstyrka</a:t>
            </a:r>
          </a:p>
          <a:p>
            <a:r>
              <a:rPr lang="sv-SE" sz="2900" dirty="0"/>
              <a:t> Variationskoefficient för </a:t>
            </a:r>
            <a:r>
              <a:rPr lang="sv-SE" sz="2900" dirty="0" err="1"/>
              <a:t>clicker</a:t>
            </a:r>
            <a:r>
              <a:rPr lang="sv-SE" sz="2900" dirty="0"/>
              <a:t>-release-tid  &lt;5 %.</a:t>
            </a:r>
          </a:p>
          <a:p>
            <a:r>
              <a:rPr lang="sv-SE" sz="2900" dirty="0" err="1"/>
              <a:t>Variationskoeffiecent</a:t>
            </a:r>
            <a:r>
              <a:rPr lang="sv-SE" sz="2900" dirty="0"/>
              <a:t> vid tre bågskyttedrag: Ej fastställt värde . Bredare </a:t>
            </a:r>
            <a:r>
              <a:rPr lang="sv-SE" sz="2900" dirty="0" err="1"/>
              <a:t>testunderlag</a:t>
            </a:r>
            <a:r>
              <a:rPr lang="sv-SE" sz="2900" dirty="0"/>
              <a:t> krävs</a:t>
            </a:r>
          </a:p>
          <a:p>
            <a:pPr marL="342900" lvl="2" indent="-342900"/>
            <a:r>
              <a:rPr lang="sv-SE" sz="2900" dirty="0" err="1"/>
              <a:t>Seargent</a:t>
            </a:r>
            <a:r>
              <a:rPr lang="sv-SE" sz="2900" dirty="0"/>
              <a:t> </a:t>
            </a:r>
            <a:r>
              <a:rPr lang="sv-SE" sz="2900" dirty="0" err="1"/>
              <a:t>jump</a:t>
            </a:r>
            <a:r>
              <a:rPr lang="sv-SE" sz="2900" dirty="0"/>
              <a:t>: Ej fastställt värde. Bredare </a:t>
            </a:r>
            <a:r>
              <a:rPr lang="sv-SE" sz="2900" dirty="0" err="1"/>
              <a:t>testunderlag</a:t>
            </a:r>
            <a:r>
              <a:rPr lang="sv-SE" sz="2900" dirty="0"/>
              <a:t> krävs </a:t>
            </a:r>
          </a:p>
          <a:p>
            <a:pPr marL="342900" lvl="2" indent="-342900"/>
            <a:r>
              <a:rPr lang="sv-SE" sz="2900" dirty="0"/>
              <a:t>Antal repetitioner i brutalbänk: Ej fastställt värde. Bredare </a:t>
            </a:r>
            <a:r>
              <a:rPr lang="sv-SE" sz="2900" dirty="0" err="1"/>
              <a:t>testunderlag</a:t>
            </a:r>
            <a:r>
              <a:rPr lang="sv-SE" sz="2900" dirty="0"/>
              <a:t> krävs</a:t>
            </a:r>
          </a:p>
          <a:p>
            <a:pPr marL="342900" lvl="2" indent="-342900">
              <a:spcBef>
                <a:spcPts val="0"/>
              </a:spcBef>
              <a:spcAft>
                <a:spcPts val="1000"/>
              </a:spcAft>
            </a:pPr>
            <a:r>
              <a:rPr lang="sv-SE" sz="2900" dirty="0"/>
              <a:t>Syreupptagningsförmåga: Testcykel alt Coopertest</a:t>
            </a:r>
          </a:p>
          <a:p>
            <a:pPr marL="800100" lvl="5" indent="-342900">
              <a:spcBef>
                <a:spcPts val="0"/>
              </a:spcBef>
              <a:spcAft>
                <a:spcPts val="1000"/>
              </a:spcAft>
            </a:pPr>
            <a:r>
              <a:rPr lang="sv-SE" sz="2600" dirty="0"/>
              <a:t>Kvinnor:  VO2max &gt; 50 ml/min/kg </a:t>
            </a:r>
          </a:p>
          <a:p>
            <a:pPr marL="800100" lvl="5" indent="-342900">
              <a:spcBef>
                <a:spcPts val="0"/>
              </a:spcBef>
              <a:spcAft>
                <a:spcPts val="1000"/>
              </a:spcAft>
            </a:pPr>
            <a:r>
              <a:rPr lang="sv-SE" sz="2600" dirty="0"/>
              <a:t>Män: VO2max &gt; 55 ml/min/kg </a:t>
            </a:r>
          </a:p>
          <a:p>
            <a:pPr marL="457200" lvl="4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2600" dirty="0"/>
              <a:t>Fysisk rådgivare J/N</a:t>
            </a:r>
          </a:p>
          <a:p>
            <a:pPr lvl="2"/>
            <a:endParaRPr lang="sv-SE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6  Fysiska förmågor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half" idx="1"/>
          </p:nvPr>
        </p:nvSpPr>
        <p:spPr>
          <a:xfrm>
            <a:off x="461392" y="1711349"/>
            <a:ext cx="4398640" cy="5030019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i="1" dirty="0"/>
              <a:t>Bågskyttespecifik styrka i skulderpartiet </a:t>
            </a:r>
            <a:r>
              <a:rPr lang="sv-SE" sz="1600" dirty="0"/>
              <a:t>krävs om en bågskytt ska kunna klara av en pilbåge med högre bågstyrka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i="1" dirty="0"/>
              <a:t>Timing och tidsdifferentieringsförmåga </a:t>
            </a:r>
            <a:r>
              <a:rPr lang="sv-SE" sz="1600" dirty="0"/>
              <a:t>dvs tid</a:t>
            </a:r>
            <a:r>
              <a:rPr lang="sv-SE" dirty="0"/>
              <a:t> </a:t>
            </a:r>
            <a:r>
              <a:rPr lang="sv-SE" sz="1600" dirty="0"/>
              <a:t>mellan att </a:t>
            </a:r>
            <a:r>
              <a:rPr lang="sv-SE" sz="1600" dirty="0" err="1"/>
              <a:t>klicker</a:t>
            </a:r>
            <a:r>
              <a:rPr lang="sv-SE" sz="1600" dirty="0"/>
              <a:t> faller och skytten släpper strängen har betydelse för prestation.</a:t>
            </a:r>
          </a:p>
          <a:p>
            <a:pPr marL="0" indent="0">
              <a:buNone/>
            </a:pPr>
            <a:r>
              <a:rPr lang="sv-SE" sz="1600" i="1" dirty="0"/>
              <a:t>Kraftdifferentieringsförmågan</a:t>
            </a:r>
            <a:r>
              <a:rPr lang="sv-SE" sz="1600" dirty="0"/>
              <a:t> i </a:t>
            </a:r>
            <a:r>
              <a:rPr lang="sv-SE" sz="1600" dirty="0" err="1"/>
              <a:t>dragarmens</a:t>
            </a:r>
            <a:r>
              <a:rPr lang="sv-SE" sz="1600" dirty="0"/>
              <a:t> fingrar är viktig och att högpresterande skyttar kan med större precision avgöra vilken kraft som appliceras på strängen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sv-SE" sz="1600" i="1" dirty="0"/>
              <a:t>Balansförmåga</a:t>
            </a:r>
            <a:r>
              <a:rPr lang="sv-SE" sz="1600" dirty="0"/>
              <a:t> är viktig för att kunna hålla kroppen och utrustningens svängningar inom väldigt snäva gränser vilket är extra viktigt vid utomhusskytte i vind</a:t>
            </a:r>
          </a:p>
          <a:p>
            <a:pPr marL="0" indent="0">
              <a:buNone/>
            </a:pPr>
            <a:r>
              <a:rPr lang="sv-SE" sz="1600" i="1" dirty="0"/>
              <a:t>Kondition </a:t>
            </a:r>
            <a:r>
              <a:rPr lang="sv-SE" sz="1600" dirty="0"/>
              <a:t>är viktigt för att säkerställa ett hälsosamt </a:t>
            </a:r>
            <a:r>
              <a:rPr lang="sv-SE" sz="1600" dirty="0" err="1"/>
              <a:t>levene</a:t>
            </a:r>
            <a:r>
              <a:rPr lang="sv-SE" sz="1600" dirty="0"/>
              <a:t> och det innebär mindre risk för sjukdom. </a:t>
            </a: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372618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461392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r>
              <a:rPr lang="sv-SE" sz="1600" dirty="0"/>
              <a:t>I bågskytte är den mentala förmågan central. De delar som en bågskytte måste behärska är att:</a:t>
            </a:r>
            <a:endParaRPr lang="sv-SE" sz="1600" b="1" dirty="0"/>
          </a:p>
          <a:p>
            <a:r>
              <a:rPr lang="sv-SE" sz="1600" i="1" dirty="0"/>
              <a:t>Att känna trygghet</a:t>
            </a:r>
            <a:r>
              <a:rPr lang="sv-SE" sz="1600" dirty="0"/>
              <a:t>  </a:t>
            </a:r>
          </a:p>
          <a:p>
            <a:r>
              <a:rPr lang="sv-SE" sz="1600" i="1" dirty="0"/>
              <a:t>Självförtroendet</a:t>
            </a:r>
            <a:r>
              <a:rPr lang="sv-SE" sz="1600" dirty="0"/>
              <a:t>  </a:t>
            </a:r>
          </a:p>
          <a:p>
            <a:r>
              <a:rPr lang="sv-SE" sz="1600" i="1" dirty="0"/>
              <a:t>Koncentrationsförmågan</a:t>
            </a:r>
            <a:r>
              <a:rPr lang="sv-SE" sz="1600" dirty="0"/>
              <a:t>  </a:t>
            </a:r>
          </a:p>
          <a:p>
            <a:r>
              <a:rPr lang="sv-SE" sz="1600" i="1" dirty="0"/>
              <a:t>Avspänning</a:t>
            </a:r>
            <a:r>
              <a:rPr lang="sv-SE" sz="1600" dirty="0"/>
              <a:t>  </a:t>
            </a:r>
          </a:p>
          <a:p>
            <a:r>
              <a:rPr lang="sv-SE" sz="1600" i="1" dirty="0"/>
              <a:t>Det inre samtalet</a:t>
            </a:r>
            <a:endParaRPr lang="sv-SE" sz="1600" b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Behärska de mentala metoderna </a:t>
            </a:r>
          </a:p>
          <a:p>
            <a:r>
              <a:rPr lang="sv-SE" sz="1600" dirty="0"/>
              <a:t>Mental rådgivare</a:t>
            </a:r>
          </a:p>
          <a:p>
            <a:pPr lvl="0"/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7  Mentala förmågor</a:t>
            </a:r>
          </a:p>
        </p:txBody>
      </p:sp>
    </p:spTree>
    <p:extLst>
      <p:ext uri="{BB962C8B-B14F-4D97-AF65-F5344CB8AC3E}">
        <p14:creationId xmlns:p14="http://schemas.microsoft.com/office/powerpoint/2010/main" val="381337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461392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algn="just">
              <a:spcAft>
                <a:spcPts val="0"/>
              </a:spcAft>
            </a:pPr>
            <a:r>
              <a:rPr lang="sv-SE" sz="16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Träningsplanering och uppföljning ger bättre kvalité i träningen</a:t>
            </a:r>
          </a:p>
          <a:p>
            <a:pPr algn="just">
              <a:spcAft>
                <a:spcPts val="0"/>
              </a:spcAft>
            </a:pPr>
            <a:r>
              <a:rPr lang="sv-SE" sz="16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Träningsplaneringen ska innehålla allt avseende fysisk träning, mental träning samt skjutträning (timmar och antalet pil samt typ av träning).</a:t>
            </a:r>
          </a:p>
          <a:p>
            <a:pPr algn="just">
              <a:spcAft>
                <a:spcPts val="0"/>
              </a:spcAft>
            </a:pPr>
            <a:r>
              <a:rPr lang="sv-SE" sz="16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Träningsplaneringen kan vi behov behöva kompletteras med andra faktorer t ex kost, rehabilitering etc.</a:t>
            </a:r>
          </a:p>
          <a:p>
            <a:pPr algn="just">
              <a:spcAft>
                <a:spcPts val="0"/>
              </a:spcAft>
            </a:pPr>
            <a:r>
              <a:rPr lang="sv-SE" sz="16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följa upp och utvärdera all sorts träning utifrån planen är central.</a:t>
            </a:r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Detaljerad träningsplanering</a:t>
            </a:r>
          </a:p>
          <a:p>
            <a:pPr lvl="0"/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8  Träningsplanering och uppföljning</a:t>
            </a:r>
          </a:p>
        </p:txBody>
      </p:sp>
    </p:spTree>
    <p:extLst>
      <p:ext uri="{BB962C8B-B14F-4D97-AF65-F5344CB8AC3E}">
        <p14:creationId xmlns:p14="http://schemas.microsoft.com/office/powerpoint/2010/main" val="321772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1388" y="1629217"/>
            <a:ext cx="637247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1112340" y="1429862"/>
          <a:ext cx="6919320" cy="4858397"/>
        </p:xfrm>
        <a:graphic>
          <a:graphicData uri="http://schemas.openxmlformats.org/drawingml/2006/table">
            <a:tbl>
              <a:tblPr firstRow="1" firstCol="1" bandRow="1"/>
              <a:tblGrid>
                <a:gridCol w="1370312">
                  <a:extLst>
                    <a:ext uri="{9D8B030D-6E8A-4147-A177-3AD203B41FA5}">
                      <a16:colId xmlns:a16="http://schemas.microsoft.com/office/drawing/2014/main" val="513204632"/>
                    </a:ext>
                  </a:extLst>
                </a:gridCol>
                <a:gridCol w="2774504">
                  <a:extLst>
                    <a:ext uri="{9D8B030D-6E8A-4147-A177-3AD203B41FA5}">
                      <a16:colId xmlns:a16="http://schemas.microsoft.com/office/drawing/2014/main" val="2175785134"/>
                    </a:ext>
                  </a:extLst>
                </a:gridCol>
                <a:gridCol w="2774504">
                  <a:extLst>
                    <a:ext uri="{9D8B030D-6E8A-4147-A177-3AD203B41FA5}">
                      <a16:colId xmlns:a16="http://schemas.microsoft.com/office/drawing/2014/main" val="3377201001"/>
                    </a:ext>
                  </a:extLst>
                </a:gridCol>
              </a:tblGrid>
              <a:tr h="1451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Förmåga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4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Krav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4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Mätparameter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179795"/>
                  </a:ext>
                </a:extLst>
              </a:tr>
              <a:tr h="145199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Poängresultat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dam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658 poäng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230775"/>
                  </a:ext>
                </a:extLst>
              </a:tr>
              <a:tr h="1451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herr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&gt;673 poäng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693832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Tävlingar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Genomförande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 tävlingar/säsong varav minst 4 internationella och 6 nationella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493502"/>
                  </a:ext>
                </a:extLst>
              </a:tr>
              <a:tr h="1451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Bågskytteteknik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 skyttens dokumenterad skjutteknik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81822"/>
                  </a:ext>
                </a:extLst>
              </a:tr>
              <a:tr h="145199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Bågskytte-utrustning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Reservutrustning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487028"/>
                  </a:ext>
                </a:extLst>
              </a:tr>
              <a:tr h="1451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rådgivare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008023"/>
                  </a:ext>
                </a:extLst>
              </a:tr>
              <a:tr h="1451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Pilmängd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Skjutna pilar per år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315104"/>
                  </a:ext>
                </a:extLst>
              </a:tr>
              <a:tr h="895997">
                <a:tc rowSpan="6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Fysiskt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Styrka skulderparti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1)Dragposition maximal styrka&gt; 200 % av bågens styrka.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2)Ett max antal lats-drag  motsvarande 4 gånger bågstyrka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17926"/>
                  </a:ext>
                </a:extLst>
              </a:tr>
              <a:tr h="1451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Timing och tidsdifferentiering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Variationskoefficient för clicker-release-tid &lt;5 %.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287157"/>
                  </a:ext>
                </a:extLst>
              </a:tr>
              <a:tr h="29039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Kraftdifferentiering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Variationskoeffiecent vid  tre bågskyttedrag: Ej fastställt värde . Bredare testunderlag krävs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259082"/>
                  </a:ext>
                </a:extLst>
              </a:tr>
              <a:tr h="65339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Balans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Seargent jump ; Ej fastställt värde. Bredare testunderlag krävs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2)Antal repetitioner i brutalbänk : Ej fastställt värde. Bredare testunderlag krävs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2570"/>
                  </a:ext>
                </a:extLst>
              </a:tr>
              <a:tr h="5081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Kondition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Syreupptagningsförmåga: Testcykel el Coopertest Kvinnor:  VO2max &gt; 50 ml/min/kg                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Män: VO2max &gt; 55 ml/min/kg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976892"/>
                  </a:ext>
                </a:extLst>
              </a:tr>
              <a:tr h="1451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Fysisk rådgivare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139987"/>
                  </a:ext>
                </a:extLst>
              </a:tr>
              <a:tr h="145199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Mentalt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Behärska de mentala metoderna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924333"/>
                  </a:ext>
                </a:extLst>
              </a:tr>
              <a:tr h="1451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Mental rådgivare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647558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Träningsplanering och uppföljning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Detaljerad träningsplanering enligt appendix 1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J/N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39" marR="6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2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83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Nästa steg kravprofilen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457200" y="1600200"/>
            <a:ext cx="6622379" cy="4525963"/>
          </a:xfrm>
        </p:spPr>
        <p:txBody>
          <a:bodyPr>
            <a:normAutofit fontScale="92500" lnSpcReduction="20000"/>
          </a:bodyPr>
          <a:lstStyle/>
          <a:p>
            <a:r>
              <a:rPr lang="sv-SE" sz="2400" dirty="0"/>
              <a:t>Fysiska förmågorna:</a:t>
            </a:r>
          </a:p>
          <a:p>
            <a:pPr lvl="1"/>
            <a:r>
              <a:rPr lang="sv-SE" sz="2000" dirty="0"/>
              <a:t>Fortsätta testerna för att säkerställa kravnivåerna </a:t>
            </a:r>
          </a:p>
          <a:p>
            <a:pPr lvl="2"/>
            <a:r>
              <a:rPr lang="sv-SE" sz="1600" dirty="0"/>
              <a:t>Läger 21-23 sep genomfört</a:t>
            </a:r>
          </a:p>
          <a:p>
            <a:pPr lvl="2"/>
            <a:r>
              <a:rPr lang="sv-SE" sz="1600" dirty="0"/>
              <a:t>Nya under planering</a:t>
            </a:r>
          </a:p>
          <a:p>
            <a:pPr lvl="1"/>
            <a:r>
              <a:rPr lang="sv-SE" sz="2000" dirty="0"/>
              <a:t>Komplettera med förslag på verktyg eller metod för mätningarna</a:t>
            </a:r>
          </a:p>
          <a:p>
            <a:pPr lvl="1"/>
            <a:r>
              <a:rPr lang="sv-SE" sz="2000" dirty="0"/>
              <a:t>Applicera SOKs modell (se nästa sida)</a:t>
            </a:r>
          </a:p>
          <a:p>
            <a:pPr lvl="2"/>
            <a:r>
              <a:rPr lang="sv-SE" sz="1600" dirty="0"/>
              <a:t>SOK har initierat möte för at implementera deras modell</a:t>
            </a:r>
          </a:p>
          <a:p>
            <a:pPr marL="914400" lvl="2" indent="0">
              <a:buNone/>
            </a:pPr>
            <a:endParaRPr lang="sv-SE" sz="1600" dirty="0"/>
          </a:p>
          <a:p>
            <a:r>
              <a:rPr lang="sv-SE" sz="2400" dirty="0"/>
              <a:t>Implementering av kravprofilen</a:t>
            </a:r>
          </a:p>
          <a:p>
            <a:pPr lvl="1"/>
            <a:r>
              <a:rPr lang="sv-SE" sz="2000" dirty="0"/>
              <a:t>Lansering till skyttar och tränare i hela landet</a:t>
            </a:r>
          </a:p>
          <a:p>
            <a:pPr lvl="2"/>
            <a:r>
              <a:rPr lang="sv-SE" sz="1600" dirty="0"/>
              <a:t>Sportkommittén </a:t>
            </a:r>
            <a:r>
              <a:rPr lang="sv-SE" sz="1600" dirty="0" err="1"/>
              <a:t>inkl</a:t>
            </a:r>
            <a:r>
              <a:rPr lang="sv-SE" sz="1600" dirty="0"/>
              <a:t> alla lagkaptener 24 sep</a:t>
            </a:r>
          </a:p>
          <a:p>
            <a:pPr lvl="2"/>
            <a:r>
              <a:rPr lang="sv-SE" sz="1600" dirty="0"/>
              <a:t>Tränarkonferens 28-30 sep</a:t>
            </a:r>
          </a:p>
          <a:p>
            <a:pPr lvl="1"/>
            <a:r>
              <a:rPr lang="sv-SE" sz="2000" dirty="0"/>
              <a:t>Utveckla specifika kravprofil för andra landslagsgrenar inom bågskytte (fält, 3D och </a:t>
            </a:r>
            <a:r>
              <a:rPr lang="sv-SE" sz="2000" dirty="0" err="1"/>
              <a:t>compund</a:t>
            </a:r>
            <a:r>
              <a:rPr lang="sv-SE" sz="2000" dirty="0"/>
              <a:t> tavla)</a:t>
            </a:r>
          </a:p>
          <a:p>
            <a:pPr lvl="2"/>
            <a:r>
              <a:rPr lang="sv-SE" sz="1600" dirty="0"/>
              <a:t>Start 24 </a:t>
            </a:r>
            <a:r>
              <a:rPr lang="sv-SE" sz="1600" dirty="0" err="1"/>
              <a:t>sept</a:t>
            </a:r>
            <a:r>
              <a:rPr lang="sv-SE" sz="1600" dirty="0"/>
              <a:t> och beräknas vara klar i sin första version sista december</a:t>
            </a:r>
            <a:endParaRPr lang="sv-SE" sz="2000" dirty="0"/>
          </a:p>
          <a:p>
            <a:pPr lvl="1"/>
            <a:endParaRPr lang="sv-SE" sz="2000" dirty="0"/>
          </a:p>
          <a:p>
            <a:pPr marL="457200" lvl="1" indent="0">
              <a:buNone/>
            </a:pPr>
            <a:endParaRPr lang="sv-SE" sz="20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2392660"/>
            <a:ext cx="1641710" cy="233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9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 framtagande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2" y="1556792"/>
            <a:ext cx="8960656" cy="5031417"/>
          </a:xfrm>
        </p:spPr>
      </p:pic>
    </p:spTree>
    <p:extLst>
      <p:ext uri="{BB962C8B-B14F-4D97-AF65-F5344CB8AC3E}">
        <p14:creationId xmlns:p14="http://schemas.microsoft.com/office/powerpoint/2010/main" val="54394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 utvecklingstrappan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/>
          </a:bodyPr>
          <a:lstStyle/>
          <a:p>
            <a:r>
              <a:rPr lang="sv-SE" sz="2400" dirty="0"/>
              <a:t>Justering av utvecklingstrappan efter input från testerna med professor </a:t>
            </a:r>
            <a:r>
              <a:rPr lang="sv-SE" sz="2400" dirty="0" err="1"/>
              <a:t>Tonkologi</a:t>
            </a:r>
            <a:endParaRPr lang="sv-SE" sz="2400" dirty="0"/>
          </a:p>
          <a:p>
            <a:r>
              <a:rPr lang="sv-SE" sz="2400" dirty="0"/>
              <a:t>Ta fram en överskådlig utvecklingsmatris som enligt förslag från SOK</a:t>
            </a:r>
          </a:p>
          <a:p>
            <a:r>
              <a:rPr lang="sv-SE" sz="2400" dirty="0"/>
              <a:t>Implementering av utvecklingstrappan i distrikt och klubbar under hösten/vintern 2018/2019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2420888"/>
            <a:ext cx="1633317" cy="234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8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Arbete med kravprofil och utvecklingstrappa har inget slut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Ett kontinuerligt arbete krävs för ha en uppdaterad kravprofil och utvecklingstrappa:</a:t>
            </a:r>
          </a:p>
          <a:p>
            <a:pPr lvl="1"/>
            <a:r>
              <a:rPr lang="sv-SE" sz="2000" dirty="0"/>
              <a:t>Årlig justering</a:t>
            </a:r>
          </a:p>
          <a:p>
            <a:pPr lvl="1"/>
            <a:r>
              <a:rPr lang="sv-SE" sz="2000" dirty="0"/>
              <a:t>Kontinuerlig dialog  och information via Gyllene tråden, tränarkonferenser </a:t>
            </a:r>
            <a:r>
              <a:rPr lang="sv-SE" sz="2000" dirty="0" err="1"/>
              <a:t>etc</a:t>
            </a:r>
            <a:r>
              <a:rPr lang="sv-SE" sz="2000" dirty="0"/>
              <a:t> till klubbar, tränare, föräldrar och skyttar</a:t>
            </a:r>
          </a:p>
          <a:p>
            <a:r>
              <a:rPr lang="sv-SE" sz="2400" dirty="0"/>
              <a:t>Långsiktigt ansvarig ej ännu utsedd men tillsvidare ägs dokumenten av chef Sportkommittén och respektive lagkapten</a:t>
            </a:r>
          </a:p>
        </p:txBody>
      </p:sp>
    </p:spTree>
    <p:extLst>
      <p:ext uri="{BB962C8B-B14F-4D97-AF65-F5344CB8AC3E}">
        <p14:creationId xmlns:p14="http://schemas.microsoft.com/office/powerpoint/2010/main" val="253944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5798694" y="4581128"/>
            <a:ext cx="3203848" cy="187220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Kravprofilen har tagits fram efter ett gediget arbete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542109" y="3573016"/>
            <a:ext cx="4392487" cy="30963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Arbetsprocessen 2017-2018</a:t>
            </a:r>
          </a:p>
          <a:p>
            <a:r>
              <a:rPr lang="sv-SE" sz="1600" dirty="0"/>
              <a:t>Arbetet startade i våren 2017 med planering av framtagandet av en nu kravprofil</a:t>
            </a:r>
          </a:p>
          <a:p>
            <a:r>
              <a:rPr lang="sv-SE" sz="1600" dirty="0"/>
              <a:t>Tre träningsläger har genomförts i Falun för att ta fram testresultat. Över 40 skyttar har deltagit</a:t>
            </a:r>
          </a:p>
          <a:p>
            <a:r>
              <a:rPr lang="sv-SE" sz="1600" dirty="0"/>
              <a:t>Fyra träffar med professor </a:t>
            </a:r>
            <a:r>
              <a:rPr lang="sv-SE" sz="1600" dirty="0" err="1"/>
              <a:t>Tonkonogi</a:t>
            </a:r>
            <a:r>
              <a:rPr lang="sv-SE" sz="1600" dirty="0"/>
              <a:t> för att diskutera och kalibrera resultatet för </a:t>
            </a:r>
            <a:r>
              <a:rPr lang="sv-SE" sz="1600" dirty="0" err="1"/>
              <a:t>fysdelen</a:t>
            </a:r>
            <a:endParaRPr lang="sv-SE" sz="1600" dirty="0"/>
          </a:p>
          <a:p>
            <a:r>
              <a:rPr lang="sv-SE" sz="1600" dirty="0"/>
              <a:t>Landslagets tränare, ledare,  läkare och utvalda skyttar samt meriterade </a:t>
            </a:r>
            <a:r>
              <a:rPr lang="sv-SE" sz="1600" dirty="0" err="1"/>
              <a:t>fd</a:t>
            </a:r>
            <a:r>
              <a:rPr lang="sv-SE" sz="1600" dirty="0"/>
              <a:t> skyttar har deltagit i framtagandet vid ett antal träffar</a:t>
            </a:r>
          </a:p>
          <a:p>
            <a:pPr lvl="1"/>
            <a:endParaRPr lang="sv-SE" sz="1600" dirty="0"/>
          </a:p>
          <a:p>
            <a:pPr lvl="1"/>
            <a:endParaRPr lang="sv-SE" sz="1600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half" idx="1"/>
          </p:nvPr>
        </p:nvSpPr>
        <p:spPr>
          <a:xfrm>
            <a:off x="539552" y="1749739"/>
            <a:ext cx="4395045" cy="160725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sv-SE" sz="1600" b="1" dirty="0"/>
              <a:t>Bakgrunden</a:t>
            </a:r>
          </a:p>
          <a:p>
            <a:pPr marL="57150" indent="0">
              <a:buNone/>
            </a:pPr>
            <a:r>
              <a:rPr lang="sv-SE" sz="1600" dirty="0"/>
              <a:t>De fysiska krav som  ställdes var inte utformade för en bågskytt på elitnivå utan för andra elitidrottare. Nya krav behövde utformas både avseende fysiska förmågor men även krav på övriga förmågor.</a:t>
            </a:r>
          </a:p>
        </p:txBody>
      </p:sp>
      <p:sp>
        <p:nvSpPr>
          <p:cNvPr id="9" name="Vikt hörn 8"/>
          <p:cNvSpPr/>
          <p:nvPr/>
        </p:nvSpPr>
        <p:spPr>
          <a:xfrm>
            <a:off x="6590782" y="1628800"/>
            <a:ext cx="1296144" cy="133669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Kravprofil</a:t>
            </a:r>
          </a:p>
        </p:txBody>
      </p:sp>
      <p:sp>
        <p:nvSpPr>
          <p:cNvPr id="10" name="Vikt hörn 9"/>
          <p:cNvSpPr/>
          <p:nvPr/>
        </p:nvSpPr>
        <p:spPr>
          <a:xfrm>
            <a:off x="6611139" y="3140968"/>
            <a:ext cx="1296144" cy="122523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Utvecklings-trappa</a:t>
            </a:r>
          </a:p>
        </p:txBody>
      </p:sp>
      <p:sp>
        <p:nvSpPr>
          <p:cNvPr id="11" name="Vikt hörn 10"/>
          <p:cNvSpPr/>
          <p:nvPr/>
        </p:nvSpPr>
        <p:spPr>
          <a:xfrm>
            <a:off x="7526886" y="4905164"/>
            <a:ext cx="1296144" cy="122523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Testresultat</a:t>
            </a:r>
          </a:p>
          <a:p>
            <a:pPr algn="ctr"/>
            <a:r>
              <a:rPr lang="sv-SE" dirty="0"/>
              <a:t>fysik</a:t>
            </a:r>
          </a:p>
        </p:txBody>
      </p:sp>
      <p:sp>
        <p:nvSpPr>
          <p:cNvPr id="12" name="Vikt hörn 11"/>
          <p:cNvSpPr/>
          <p:nvPr/>
        </p:nvSpPr>
        <p:spPr>
          <a:xfrm>
            <a:off x="6043381" y="4905164"/>
            <a:ext cx="1296144" cy="122523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Rapport fysiska förmågor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203859" y="6176337"/>
            <a:ext cx="2688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Professor </a:t>
            </a:r>
            <a:r>
              <a:rPr lang="sv-SE" sz="1200" dirty="0" err="1"/>
              <a:t>Tonkonogi</a:t>
            </a:r>
            <a:r>
              <a:rPr lang="sv-SE" sz="1200" dirty="0"/>
              <a:t>, Högskolan Dalarna</a:t>
            </a:r>
          </a:p>
        </p:txBody>
      </p:sp>
      <p:cxnSp>
        <p:nvCxnSpPr>
          <p:cNvPr id="18" name="Rak koppling 17"/>
          <p:cNvCxnSpPr>
            <a:stCxn id="9" idx="2"/>
          </p:cNvCxnSpPr>
          <p:nvPr/>
        </p:nvCxnSpPr>
        <p:spPr>
          <a:xfrm>
            <a:off x="7238854" y="2965490"/>
            <a:ext cx="20357" cy="1615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6660232" y="1196752"/>
            <a:ext cx="109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Bågskytte</a:t>
            </a:r>
          </a:p>
        </p:txBody>
      </p:sp>
    </p:spTree>
    <p:extLst>
      <p:ext uri="{BB962C8B-B14F-4D97-AF65-F5344CB8AC3E}">
        <p14:creationId xmlns:p14="http://schemas.microsoft.com/office/powerpoint/2010/main" val="343278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En elitskytts förmågor och nedlagd tid per förmåga är inte likställda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80046738"/>
              </p:ext>
            </p:extLst>
          </p:nvPr>
        </p:nvGraphicFramePr>
        <p:xfrm>
          <a:off x="457200" y="1844824"/>
          <a:ext cx="4381500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11635234"/>
              </p:ext>
            </p:extLst>
          </p:nvPr>
        </p:nvGraphicFramePr>
        <p:xfrm>
          <a:off x="473433" y="4365104"/>
          <a:ext cx="4365267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5580112" y="2492896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 att bli en elitskytt i bågskytte krävs det många förmågor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Vissa förmågor behöver stor träningsmängd och tid för att utveckla t ex skjutteknik och andra inte i samma omfattning  t ex mentalträning</a:t>
            </a:r>
          </a:p>
        </p:txBody>
      </p:sp>
    </p:spTree>
    <p:extLst>
      <p:ext uri="{BB962C8B-B14F-4D97-AF65-F5344CB8AC3E}">
        <p14:creationId xmlns:p14="http://schemas.microsoft.com/office/powerpoint/2010/main" val="377379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Kravprofil 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548295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000" dirty="0"/>
              <a:t>Krav på poängresultat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Antal nationella tävlingar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Bågskytteteknik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Bågskytteutrustning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Pilmängd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Fysiska förmågor</a:t>
            </a:r>
          </a:p>
          <a:p>
            <a:pPr lvl="1"/>
            <a:r>
              <a:rPr lang="sv-SE" sz="1800" dirty="0"/>
              <a:t>Bågskyttespecifik styrka i skulderpartiet</a:t>
            </a:r>
          </a:p>
          <a:p>
            <a:pPr lvl="1"/>
            <a:r>
              <a:rPr lang="sv-SE" sz="1800" dirty="0"/>
              <a:t>Timing och tidsdifferentieringsförmåga</a:t>
            </a:r>
          </a:p>
          <a:p>
            <a:pPr lvl="1"/>
            <a:r>
              <a:rPr lang="sv-SE" sz="1800" dirty="0"/>
              <a:t>Balansförmåga</a:t>
            </a:r>
          </a:p>
          <a:p>
            <a:pPr lvl="1"/>
            <a:r>
              <a:rPr lang="sv-SE" sz="1800" dirty="0"/>
              <a:t>Kondition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Mentala förmågor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Träningsplanering och uppföljning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310" y="5229200"/>
            <a:ext cx="864490" cy="139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56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1   Krav på poängresultat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457744" y="1394482"/>
            <a:ext cx="4038600" cy="452596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004048" y="2886100"/>
            <a:ext cx="3821584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Resultatpoäng damer 658 och herrar 673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76136199"/>
              </p:ext>
            </p:extLst>
          </p:nvPr>
        </p:nvGraphicFramePr>
        <p:xfrm>
          <a:off x="611559" y="3298571"/>
          <a:ext cx="3168353" cy="147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23225"/>
              </p:ext>
            </p:extLst>
          </p:nvPr>
        </p:nvGraphicFramePr>
        <p:xfrm>
          <a:off x="902792" y="1857762"/>
          <a:ext cx="2311400" cy="1139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16456631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237911988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10713354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Ålder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Herr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Dam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312297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630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618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14512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18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647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628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596257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19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650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631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415595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652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632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53512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Svenskt rekord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673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658</a:t>
                      </a:r>
                      <a:endParaRPr lang="sv-SE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11120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OS top 8 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680</a:t>
                      </a:r>
                      <a:endParaRPr lang="sv-SE" sz="12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660</a:t>
                      </a:r>
                      <a:endParaRPr lang="sv-SE" sz="12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78237734"/>
                  </a:ext>
                </a:extLst>
              </a:tr>
            </a:tbl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694782842"/>
              </p:ext>
            </p:extLst>
          </p:nvPr>
        </p:nvGraphicFramePr>
        <p:xfrm>
          <a:off x="611559" y="5077552"/>
          <a:ext cx="3168353" cy="15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062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533400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endParaRPr lang="sv-SE" sz="1600" b="1" dirty="0"/>
          </a:p>
          <a:p>
            <a:r>
              <a:rPr lang="sv-SE" sz="1600" dirty="0"/>
              <a:t>För att en elitbågskytt ska bli framgångsrik så krävs det många genomförda tävlingar.</a:t>
            </a:r>
          </a:p>
          <a:p>
            <a:r>
              <a:rPr lang="sv-SE" sz="1600" dirty="0"/>
              <a:t>Träning kan aldrig ersätta tävlingsmomentet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Att skytten genomför 10 tävlingar utomhus per säsong på 70 m varav 6 nationella och 4 internationella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2  Antal tävlingar</a:t>
            </a:r>
          </a:p>
        </p:txBody>
      </p:sp>
    </p:spTree>
    <p:extLst>
      <p:ext uri="{BB962C8B-B14F-4D97-AF65-F5344CB8AC3E}">
        <p14:creationId xmlns:p14="http://schemas.microsoft.com/office/powerpoint/2010/main" val="391878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533400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endParaRPr lang="sv-SE" sz="1600" b="1" dirty="0"/>
          </a:p>
          <a:p>
            <a:r>
              <a:rPr lang="sv-SE" sz="1600" dirty="0"/>
              <a:t>Varje bågskytt skall ha en dokumenterad skjutteknik som justeras utifrån träningsplan och uppföljning </a:t>
            </a:r>
          </a:p>
          <a:p>
            <a:r>
              <a:rPr lang="sv-SE" sz="1600" dirty="0"/>
              <a:t>Skjuttekniken skall utgå från den enskilda individens fysiska förutsättningar och måste därför individualiseras utifrån till exempel kroppsbyggnad. </a:t>
            </a:r>
          </a:p>
          <a:p>
            <a:r>
              <a:rPr lang="sv-SE" sz="1600" dirty="0"/>
              <a:t>De gemensamma axiom som gäller alla bågskyttar avser </a:t>
            </a:r>
            <a:r>
              <a:rPr lang="sv-SE" sz="1600" i="1" dirty="0" err="1"/>
              <a:t>bågarmen</a:t>
            </a:r>
            <a:r>
              <a:rPr lang="sv-SE" sz="1600" i="1" dirty="0"/>
              <a:t> </a:t>
            </a:r>
            <a:r>
              <a:rPr lang="sv-SE" sz="1600" dirty="0"/>
              <a:t>och </a:t>
            </a:r>
            <a:r>
              <a:rPr lang="sv-SE" sz="1600" i="1" dirty="0" err="1"/>
              <a:t>draghanden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Metoder att nå till dessa ”axiom” beskrivs ingående i World </a:t>
            </a:r>
            <a:r>
              <a:rPr lang="sv-SE" sz="1600" dirty="0" err="1"/>
              <a:t>Archery’s</a:t>
            </a:r>
            <a:r>
              <a:rPr lang="sv-SE" sz="1600" dirty="0"/>
              <a:t> ”</a:t>
            </a:r>
            <a:r>
              <a:rPr lang="sv-SE" sz="1600" dirty="0" err="1"/>
              <a:t>Coach’s</a:t>
            </a:r>
            <a:r>
              <a:rPr lang="sv-SE" sz="1600" dirty="0"/>
              <a:t> Manual”, </a:t>
            </a:r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Av skytten dokumenterad skjutteknik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3  Bågskytteteknik</a:t>
            </a:r>
          </a:p>
        </p:txBody>
      </p:sp>
    </p:spTree>
    <p:extLst>
      <p:ext uri="{BB962C8B-B14F-4D97-AF65-F5344CB8AC3E}">
        <p14:creationId xmlns:p14="http://schemas.microsoft.com/office/powerpoint/2010/main" val="98521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461392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endParaRPr lang="sv-SE" sz="1600" b="1" dirty="0"/>
          </a:p>
          <a:p>
            <a:r>
              <a:rPr lang="sv-SE" sz="1600" dirty="0"/>
              <a:t>Vilken typ av utrustning bågskytten väljer är individuellt. </a:t>
            </a:r>
          </a:p>
          <a:p>
            <a:r>
              <a:rPr lang="sv-SE" sz="1600" dirty="0"/>
              <a:t>De krav som finns på elitskytten är att ha mycket god kunskap om de möjligheter som finns för att optimera sin utrustning.</a:t>
            </a:r>
          </a:p>
          <a:p>
            <a:r>
              <a:rPr lang="sv-SE" sz="1600" dirty="0"/>
              <a:t>Elitskytten måste alltid ha reservutrustning med samma inställningar som sin grundutrustning. </a:t>
            </a:r>
          </a:p>
          <a:p>
            <a:r>
              <a:rPr lang="sv-SE" sz="1600" dirty="0"/>
              <a:t>Elitskytten ska även ha en teknisk coach eller person med liknande kompetens som kan stötta vid förändring av utrustning.</a:t>
            </a:r>
          </a:p>
          <a:p>
            <a:pPr marL="0" indent="0">
              <a:buNone/>
            </a:pPr>
            <a:endParaRPr lang="sv-SE" sz="1600" b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Inneha reservutrustning </a:t>
            </a:r>
          </a:p>
          <a:p>
            <a:r>
              <a:rPr lang="sv-SE" sz="1600" dirty="0"/>
              <a:t>Tillgång till material rådgivare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4  Bågskytteutrustning</a:t>
            </a:r>
          </a:p>
        </p:txBody>
      </p:sp>
    </p:spTree>
    <p:extLst>
      <p:ext uri="{BB962C8B-B14F-4D97-AF65-F5344CB8AC3E}">
        <p14:creationId xmlns:p14="http://schemas.microsoft.com/office/powerpoint/2010/main" val="252632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461392" y="1711349"/>
            <a:ext cx="4038600" cy="452596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Bakgrund till kravet: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dirty="0"/>
              <a:t>Genom dialog med de bästa länderna i världen samt SBFs erfarenhet av egna OS skyttar så har nedanstående tabell  utifrån ålder tagits fram</a:t>
            </a:r>
            <a:endParaRPr lang="sv-SE" sz="1600" b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220072" y="2886100"/>
            <a:ext cx="3605560" cy="15121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Krav</a:t>
            </a:r>
          </a:p>
          <a:p>
            <a:pPr marL="0" lvl="0" indent="0">
              <a:buNone/>
            </a:pPr>
            <a:endParaRPr lang="sv-SE" sz="1600" dirty="0"/>
          </a:p>
          <a:p>
            <a:pPr marL="0" lvl="0" indent="0">
              <a:buNone/>
            </a:pPr>
            <a:r>
              <a:rPr lang="sv-SE" sz="1600" dirty="0"/>
              <a:t> 30 000 skjutna pilar per år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5  Pilmängd</a:t>
            </a:r>
          </a:p>
        </p:txBody>
      </p:sp>
      <p:graphicFrame>
        <p:nvGraphicFramePr>
          <p:cNvPr id="5" name="Diagram 4" title="Diagram">
            <a:extLst>
              <a:ext uri="{FF2B5EF4-FFF2-40B4-BE49-F238E27FC236}">
                <a16:creationId xmlns:a16="http://schemas.microsoft.com/office/drawing/2014/main" id="{46C42DFD-F231-40F3-A94A-7D21B17DC2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015880"/>
              </p:ext>
            </p:extLst>
          </p:nvPr>
        </p:nvGraphicFramePr>
        <p:xfrm>
          <a:off x="305082" y="3356992"/>
          <a:ext cx="4154805" cy="180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18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Bildspel på skärmen (4:3)</PresentationFormat>
  <Paragraphs>233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Office Theme</vt:lpstr>
      <vt:lpstr>Kravprofil olympiska spelen - med guld i sikte  </vt:lpstr>
      <vt:lpstr>Kravprofilen har tagits fram efter ett gediget arbete</vt:lpstr>
      <vt:lpstr>En elitskytts förmågor och nedlagd tid per förmåga är inte likställda</vt:lpstr>
      <vt:lpstr>Kravprofil </vt:lpstr>
      <vt:lpstr> 1   Krav på poängresultat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Sammanfattning</vt:lpstr>
      <vt:lpstr>Nästa steg kravprofilen</vt:lpstr>
      <vt:lpstr>Under framtagande</vt:lpstr>
      <vt:lpstr>Nästa steg utvecklingstrappan</vt:lpstr>
      <vt:lpstr>Arbete med kravprofil och utvecklingstrappa har inget slut</vt:lpstr>
    </vt:vector>
  </TitlesOfParts>
  <Company>Riksgalden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satsning 2024/2028</dc:title>
  <dc:creator>Olsson, Carina</dc:creator>
  <cp:lastModifiedBy>Cenneth Åhlund1</cp:lastModifiedBy>
  <cp:revision>109</cp:revision>
  <dcterms:created xsi:type="dcterms:W3CDTF">2017-03-24T19:28:31Z</dcterms:created>
  <dcterms:modified xsi:type="dcterms:W3CDTF">2018-09-24T12:04:25Z</dcterms:modified>
</cp:coreProperties>
</file>